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63" r:id="rId2"/>
    <p:sldId id="256" r:id="rId3"/>
    <p:sldId id="413" r:id="rId4"/>
    <p:sldId id="409" r:id="rId5"/>
    <p:sldId id="265" r:id="rId6"/>
    <p:sldId id="266" r:id="rId7"/>
    <p:sldId id="268" r:id="rId8"/>
    <p:sldId id="323" r:id="rId9"/>
    <p:sldId id="400" r:id="rId10"/>
    <p:sldId id="371" r:id="rId11"/>
    <p:sldId id="396" r:id="rId12"/>
    <p:sldId id="397" r:id="rId13"/>
    <p:sldId id="398" r:id="rId14"/>
    <p:sldId id="399" r:id="rId15"/>
    <p:sldId id="370" r:id="rId16"/>
    <p:sldId id="260" r:id="rId17"/>
    <p:sldId id="317" r:id="rId18"/>
    <p:sldId id="378" r:id="rId19"/>
    <p:sldId id="410" r:id="rId20"/>
    <p:sldId id="411" r:id="rId21"/>
    <p:sldId id="412" r:id="rId22"/>
    <p:sldId id="395" r:id="rId23"/>
    <p:sldId id="394" r:id="rId24"/>
    <p:sldId id="270" r:id="rId25"/>
    <p:sldId id="406" r:id="rId26"/>
    <p:sldId id="401" r:id="rId27"/>
    <p:sldId id="402" r:id="rId28"/>
    <p:sldId id="403" r:id="rId29"/>
    <p:sldId id="404" r:id="rId30"/>
    <p:sldId id="342" r:id="rId31"/>
    <p:sldId id="407" r:id="rId32"/>
    <p:sldId id="327" r:id="rId3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C000"/>
    <a:srgbClr val="A78115"/>
    <a:srgbClr val="CEEEFE"/>
    <a:srgbClr val="FF9999"/>
    <a:srgbClr val="6BC3C9"/>
    <a:srgbClr val="FDA7C0"/>
    <a:srgbClr val="424E57"/>
    <a:srgbClr val="6A5074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70959" autoAdjust="0"/>
  </p:normalViewPr>
  <p:slideViewPr>
    <p:cSldViewPr snapToGrid="0">
      <p:cViewPr varScale="1">
        <p:scale>
          <a:sx n="91" d="100"/>
          <a:sy n="91" d="100"/>
        </p:scale>
        <p:origin x="88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A899-4BFC-418D-8499-E6D1DCFAF06A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3F736-5537-4C79-AA97-F5C5E3F837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87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322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5638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0277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퀴즈를 통해 오늘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＇</a:t>
            </a:r>
            <a:r>
              <a:rPr lang="ko-KR" altLang="en-US" dirty="0" smtClean="0"/>
              <a:t>에 대해 공부한다는 것을 이끌어냅니다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85646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모기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황소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파리에게</a:t>
            </a:r>
            <a:r>
              <a:rPr lang="ko-KR" altLang="en-US" baseline="0" dirty="0" smtClean="0"/>
              <a:t> 하고 싶은 질문을 각각 </a:t>
            </a:r>
            <a:r>
              <a:rPr lang="en-US" altLang="ko-KR" baseline="0" dirty="0" smtClean="0"/>
              <a:t>1</a:t>
            </a:r>
            <a:r>
              <a:rPr lang="ko-KR" altLang="en-US" baseline="0" dirty="0" smtClean="0"/>
              <a:t>개 이상 </a:t>
            </a:r>
            <a:r>
              <a:rPr lang="ko-KR" altLang="en-US" baseline="0" dirty="0" err="1" smtClean="0"/>
              <a:t>포스트잇에</a:t>
            </a:r>
            <a:r>
              <a:rPr lang="ko-KR" altLang="en-US" baseline="0" dirty="0" smtClean="0"/>
              <a:t> 적게 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그리고 칠판에 모아 붙입니다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7710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1470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78411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7021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친구들이 만든 질문에 대하여 대답해보고</a:t>
            </a:r>
            <a:endParaRPr lang="en-US" altLang="ko-KR" dirty="0" smtClean="0"/>
          </a:p>
          <a:p>
            <a:r>
              <a:rPr lang="ko-KR" altLang="en-US" dirty="0" smtClean="0"/>
              <a:t>어디서 정답을 알 수 있는지 다시 한번 책을 펴서 정보를 확인합니다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20031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지원자를 받아 모기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황소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파리가 될 사람을 정합니다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지원자가 많을 경우 한 역할에 </a:t>
            </a:r>
            <a:r>
              <a:rPr lang="en-US" altLang="ko-KR" baseline="0" dirty="0" smtClean="0"/>
              <a:t>2~3</a:t>
            </a:r>
            <a:r>
              <a:rPr lang="ko-KR" altLang="en-US" baseline="0" dirty="0" smtClean="0"/>
              <a:t>명을 질문을 나눠 대답하면 됩니다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644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1372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06861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58960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92957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202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37420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43386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3046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들으면서 칭찬할 점을 찾아보도록 합시다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85968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5084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7403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036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973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동기유발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smtClean="0"/>
              <a:t>다양한 감정에 대한 이야기를 나누며</a:t>
            </a:r>
            <a:endParaRPr lang="en-US" altLang="ko-KR" baseline="0" dirty="0" smtClean="0"/>
          </a:p>
          <a:p>
            <a:r>
              <a:rPr lang="ko-KR" altLang="en-US" baseline="0" dirty="0" smtClean="0"/>
              <a:t>다른 사람의 말이나 행동에 의해 기분이 달라짐을 말합니다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같은 말을 들었을 때도 다양한 감정이 나올 수 있으니 다양한 상황과 감정을 </a:t>
            </a:r>
            <a:r>
              <a:rPr lang="ko-KR" altLang="en-US" baseline="0" dirty="0" err="1" smtClean="0"/>
              <a:t>수용적으로</a:t>
            </a:r>
            <a:r>
              <a:rPr lang="ko-KR" altLang="en-US" baseline="0" dirty="0" smtClean="0"/>
              <a:t> 받아주세요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4783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68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685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376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49760" y="886304"/>
            <a:ext cx="9144001" cy="2632923"/>
            <a:chOff x="-351903" y="246790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246790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791244" y="1096882"/>
              <a:ext cx="5628275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모기와 황소</a:t>
              </a:r>
              <a:endParaRPr lang="ko-KR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0384" y="4728368"/>
            <a:ext cx="198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대전 </a:t>
            </a:r>
            <a:r>
              <a:rPr lang="ko-KR" altLang="en-US" dirty="0" err="1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진잠초</a:t>
            </a:r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강지현</a:t>
            </a:r>
            <a:endParaRPr lang="ko-KR" altLang="en-US" dirty="0">
              <a:solidFill>
                <a:schemeClr val="bg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2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손을 들어 발표해 주세요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051937"/>
            <a:ext cx="5200753" cy="60789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감정일까요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815894"/>
            <a:ext cx="5200753" cy="199079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말을 들었을 때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이런 기분이 </a:t>
            </a: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들었나요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3" y="1419684"/>
            <a:ext cx="3362750" cy="305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6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손을 들어 발표해 주세요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051937"/>
            <a:ext cx="5200753" cy="60789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감정일까요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815894"/>
            <a:ext cx="5200753" cy="199079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말을 들었을 때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이런 기분이 </a:t>
            </a: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들었나요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3" y="1419684"/>
            <a:ext cx="3362750" cy="305292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160" y="1505828"/>
            <a:ext cx="3141076" cy="288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손을 들어 발표해 주세요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051937"/>
            <a:ext cx="5200753" cy="60789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감정일까요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815894"/>
            <a:ext cx="5200753" cy="199079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말을 들었을 때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이런 기분이 </a:t>
            </a: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들었나요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3" y="1419684"/>
            <a:ext cx="3362750" cy="305292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878" y="1461015"/>
            <a:ext cx="3165639" cy="301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1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손을 들어 발표해 주세요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051937"/>
            <a:ext cx="5200753" cy="60789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감정일까요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815894"/>
            <a:ext cx="5200753" cy="199079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말을 들었을 때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이런 기분이 </a:t>
            </a: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들었나요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3" y="1419684"/>
            <a:ext cx="3362750" cy="305292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04" y="1509137"/>
            <a:ext cx="3008865" cy="276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7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손을 들어 발표해 주세요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051937"/>
            <a:ext cx="5200753" cy="60789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감정일까요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815894"/>
            <a:ext cx="5200753" cy="199079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말을 들었을 때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이런 기분이 </a:t>
            </a: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들었나요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3" y="1419684"/>
            <a:ext cx="3362750" cy="305292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845" y="1477768"/>
            <a:ext cx="2976129" cy="289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09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18" y="646614"/>
            <a:ext cx="9143997" cy="3520272"/>
            <a:chOff x="-351876" y="110083"/>
            <a:chExt cx="9914562" cy="4693696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876" y="110083"/>
              <a:ext cx="9914562" cy="4693696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177973" y="514534"/>
              <a:ext cx="7156056" cy="25853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 </a:t>
              </a:r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오늘은 무엇에 대해</a:t>
              </a:r>
              <a:endParaRPr lang="en-US" altLang="ko-K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공부해 볼까요</a:t>
              </a:r>
              <a:r>
                <a:rPr lang="en-US" altLang="ko-KR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?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94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251200" y="369764"/>
            <a:ext cx="2479040" cy="2383693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5849" y="2288430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학습문제</a:t>
            </a:r>
            <a:endParaRPr lang="ko-KR" altLang="en-US" sz="11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5849" y="2867187"/>
            <a:ext cx="8601892" cy="205098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&lt;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모기와 황소</a:t>
            </a:r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&gt;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에 등장하는 동물들이 되어 각자의 입장을 이해해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9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1.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동물들이 되어 봅시다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362286" y="943956"/>
            <a:ext cx="7866518" cy="393690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이순신 돋움체 M" panose="02020603020101020101" pitchFamily="18" charset="-127"/>
              <a:ea typeface="이순신 돋움체 M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질문을 정해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15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709102" y="1111590"/>
            <a:ext cx="1806363" cy="94434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</a:t>
            </a:r>
            <a:endParaRPr lang="ko-KR" altLang="en-US" sz="40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535861" y="1115505"/>
            <a:ext cx="1806363" cy="94434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</a:t>
            </a:r>
            <a:endParaRPr lang="ko-KR" altLang="en-US" sz="40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6173555" y="1104835"/>
            <a:ext cx="1806363" cy="94434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파리</a:t>
            </a:r>
            <a:endParaRPr lang="ko-KR" altLang="en-US" sz="40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205657" y="4706637"/>
            <a:ext cx="8155679" cy="174220"/>
          </a:xfrm>
          <a:prstGeom prst="rect">
            <a:avLst/>
          </a:prstGeom>
          <a:solidFill>
            <a:srgbClr val="A78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이순신 돋움체 M" panose="02020603020101020101" pitchFamily="18" charset="-127"/>
              <a:ea typeface="이순신 돋움체 M" panose="0202060302010102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813673" y="2297676"/>
            <a:ext cx="7184474" cy="2055893"/>
            <a:chOff x="901146" y="2099448"/>
            <a:chExt cx="7184474" cy="2055893"/>
          </a:xfrm>
        </p:grpSpPr>
        <p:sp>
          <p:nvSpPr>
            <p:cNvPr id="26" name="모서리가 접힌 도형 25"/>
            <p:cNvSpPr/>
            <p:nvPr/>
          </p:nvSpPr>
          <p:spPr>
            <a:xfrm>
              <a:off x="4200640" y="3579850"/>
              <a:ext cx="476806" cy="526436"/>
            </a:xfrm>
            <a:prstGeom prst="foldedCorner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27" name="모서리가 접힌 도형 26"/>
            <p:cNvSpPr/>
            <p:nvPr/>
          </p:nvSpPr>
          <p:spPr>
            <a:xfrm rot="21144901">
              <a:off x="3786081" y="2872691"/>
              <a:ext cx="476806" cy="526436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28" name="모서리가 접힌 도형 27"/>
            <p:cNvSpPr/>
            <p:nvPr/>
          </p:nvSpPr>
          <p:spPr>
            <a:xfrm rot="441547">
              <a:off x="4489386" y="2889438"/>
              <a:ext cx="476806" cy="526436"/>
            </a:xfrm>
            <a:prstGeom prst="foldedCorner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29" name="모서리가 접힌 도형 28"/>
            <p:cNvSpPr/>
            <p:nvPr/>
          </p:nvSpPr>
          <p:spPr>
            <a:xfrm rot="441547">
              <a:off x="3930485" y="2171375"/>
              <a:ext cx="476806" cy="526436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0" name="모서리가 접힌 도형 29"/>
            <p:cNvSpPr/>
            <p:nvPr/>
          </p:nvSpPr>
          <p:spPr>
            <a:xfrm>
              <a:off x="901146" y="2835778"/>
              <a:ext cx="476806" cy="526436"/>
            </a:xfrm>
            <a:prstGeom prst="foldedCorner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1" name="모서리가 접힌 도형 30"/>
            <p:cNvSpPr/>
            <p:nvPr/>
          </p:nvSpPr>
          <p:spPr>
            <a:xfrm>
              <a:off x="7608814" y="3518158"/>
              <a:ext cx="476806" cy="526436"/>
            </a:xfrm>
            <a:prstGeom prst="foldedCorner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2" name="모서리가 접힌 도형 31"/>
            <p:cNvSpPr/>
            <p:nvPr/>
          </p:nvSpPr>
          <p:spPr>
            <a:xfrm rot="21319027">
              <a:off x="4689107" y="2118917"/>
              <a:ext cx="476806" cy="526436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3" name="모서리가 접힌 도형 32"/>
            <p:cNvSpPr/>
            <p:nvPr/>
          </p:nvSpPr>
          <p:spPr>
            <a:xfrm>
              <a:off x="6480616" y="2239050"/>
              <a:ext cx="476806" cy="526436"/>
            </a:xfrm>
            <a:prstGeom prst="foldedCorner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4" name="모서리가 접힌 도형 33"/>
            <p:cNvSpPr/>
            <p:nvPr/>
          </p:nvSpPr>
          <p:spPr>
            <a:xfrm rot="20977848">
              <a:off x="6556447" y="2939807"/>
              <a:ext cx="476806" cy="526436"/>
            </a:xfrm>
            <a:prstGeom prst="foldedCorner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5" name="모서리가 접힌 도형 34"/>
            <p:cNvSpPr/>
            <p:nvPr/>
          </p:nvSpPr>
          <p:spPr>
            <a:xfrm rot="570859">
              <a:off x="6692234" y="3582219"/>
              <a:ext cx="476806" cy="526436"/>
            </a:xfrm>
            <a:prstGeom prst="foldedCorner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6" name="모서리가 접힌 도형 35"/>
            <p:cNvSpPr/>
            <p:nvPr/>
          </p:nvSpPr>
          <p:spPr>
            <a:xfrm>
              <a:off x="7313823" y="2099448"/>
              <a:ext cx="476806" cy="526436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7" name="모서리가 접힌 도형 36"/>
            <p:cNvSpPr/>
            <p:nvPr/>
          </p:nvSpPr>
          <p:spPr>
            <a:xfrm>
              <a:off x="7209269" y="2861070"/>
              <a:ext cx="476806" cy="526436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8" name="모서리가 접힌 도형 37"/>
            <p:cNvSpPr/>
            <p:nvPr/>
          </p:nvSpPr>
          <p:spPr>
            <a:xfrm>
              <a:off x="1240114" y="3628905"/>
              <a:ext cx="476806" cy="526436"/>
            </a:xfrm>
            <a:prstGeom prst="foldedCorner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39" name="모서리가 접힌 도형 38"/>
            <p:cNvSpPr/>
            <p:nvPr/>
          </p:nvSpPr>
          <p:spPr>
            <a:xfrm rot="441547">
              <a:off x="1528860" y="2938493"/>
              <a:ext cx="476806" cy="526436"/>
            </a:xfrm>
            <a:prstGeom prst="foldedCorner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40" name="모서리가 접힌 도형 39"/>
            <p:cNvSpPr/>
            <p:nvPr/>
          </p:nvSpPr>
          <p:spPr>
            <a:xfrm rot="21319027">
              <a:off x="1728581" y="2167972"/>
              <a:ext cx="476806" cy="526436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41" name="모서리가 접힌 도형 40"/>
            <p:cNvSpPr/>
            <p:nvPr/>
          </p:nvSpPr>
          <p:spPr>
            <a:xfrm rot="21144901">
              <a:off x="1914925" y="3628904"/>
              <a:ext cx="476806" cy="526436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266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362286" y="943956"/>
            <a:ext cx="7866518" cy="393690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이순신 돋움체 M" panose="02020603020101020101" pitchFamily="18" charset="-127"/>
              <a:ea typeface="이순신 돋움체 M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질문 예시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모기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205657" y="4706637"/>
            <a:ext cx="8155679" cy="174220"/>
          </a:xfrm>
          <a:prstGeom prst="rect">
            <a:avLst/>
          </a:prstGeom>
          <a:solidFill>
            <a:srgbClr val="A78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이순신 돋움체 M" panose="02020603020101020101" pitchFamily="18" charset="-127"/>
              <a:ea typeface="이순신 돋움체 M" panose="02020603020101020101" pitchFamily="18" charset="-127"/>
            </a:endParaRPr>
          </a:p>
        </p:txBody>
      </p:sp>
      <p:sp>
        <p:nvSpPr>
          <p:cNvPr id="42" name="모서리가 접힌 도형 41"/>
          <p:cNvSpPr/>
          <p:nvPr/>
        </p:nvSpPr>
        <p:spPr>
          <a:xfrm>
            <a:off x="544660" y="1023730"/>
            <a:ext cx="7515975" cy="3292101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모기야</a:t>
            </a:r>
            <a:r>
              <a:rPr lang="en-US" altLang="ko-KR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너는 평소에도 황소처럼 큰 동물의 피를 </a:t>
            </a:r>
            <a:endParaRPr lang="en-US" altLang="ko-KR" sz="4400" dirty="0" smtClean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먹어 보았니</a:t>
            </a:r>
            <a:r>
              <a:rPr lang="en-US" altLang="ko-KR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 </a:t>
            </a:r>
            <a:endParaRPr lang="en-US" altLang="ko-KR" sz="4400" dirty="0" smtClean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동물인지 </a:t>
            </a:r>
            <a:r>
              <a:rPr lang="ko-KR" altLang="en-US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궁금해</a:t>
            </a:r>
            <a:r>
              <a:rPr lang="en-US" altLang="ko-KR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  <a:endParaRPr lang="ko-KR" altLang="en-US" sz="44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662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1" y="669077"/>
            <a:ext cx="9144001" cy="1241917"/>
            <a:chOff x="-297951" y="-42846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한나체 Pro" panose="020B0600000101010101" pitchFamily="50" charset="-127"/>
                <a:ea typeface="배달의민족 한나체 Pro" panose="020B0600000101010101" pitchFamily="50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88616" y="258826"/>
              <a:ext cx="8341430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선생님께 드리는 안내서</a:t>
              </a:r>
              <a:endParaRPr lang="ko-KR" altLang="en-US" sz="5400" dirty="0">
                <a:solidFill>
                  <a:srgbClr val="7030A0"/>
                </a:solidFill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362286" y="943956"/>
            <a:ext cx="7866518" cy="393690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이순신 돋움체 M" panose="02020603020101020101" pitchFamily="18" charset="-127"/>
              <a:ea typeface="이순신 돋움체 M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질문 예시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황소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205657" y="4706637"/>
            <a:ext cx="8155679" cy="174220"/>
          </a:xfrm>
          <a:prstGeom prst="rect">
            <a:avLst/>
          </a:prstGeom>
          <a:solidFill>
            <a:srgbClr val="A78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이순신 돋움체 M" panose="02020603020101020101" pitchFamily="18" charset="-127"/>
              <a:ea typeface="이순신 돋움체 M" panose="02020603020101020101" pitchFamily="18" charset="-127"/>
            </a:endParaRPr>
          </a:p>
        </p:txBody>
      </p:sp>
      <p:sp>
        <p:nvSpPr>
          <p:cNvPr id="44" name="모서리가 접힌 도형 43"/>
          <p:cNvSpPr/>
          <p:nvPr/>
        </p:nvSpPr>
        <p:spPr>
          <a:xfrm>
            <a:off x="525509" y="1550242"/>
            <a:ext cx="7515974" cy="2460160"/>
          </a:xfrm>
          <a:prstGeom prst="folded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황소야</a:t>
            </a:r>
            <a:r>
              <a:rPr lang="en-US" altLang="ko-KR" sz="44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병아리처럼 파리가 먹을 것을 나눠달라고 하면 </a:t>
            </a:r>
            <a:r>
              <a:rPr lang="ko-KR" altLang="en-US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나눠줄 거니</a:t>
            </a:r>
            <a:r>
              <a:rPr lang="en-US" altLang="ko-KR" sz="44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en-US" altLang="ko-KR" sz="44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1333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362286" y="943956"/>
            <a:ext cx="7866518" cy="393690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이순신 돋움체 M" panose="02020603020101020101" pitchFamily="18" charset="-127"/>
              <a:ea typeface="이순신 돋움체 M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질문 예시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파리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205657" y="4706637"/>
            <a:ext cx="8155679" cy="174220"/>
          </a:xfrm>
          <a:prstGeom prst="rect">
            <a:avLst/>
          </a:prstGeom>
          <a:solidFill>
            <a:srgbClr val="A78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이순신 돋움체 M" panose="02020603020101020101" pitchFamily="18" charset="-127"/>
              <a:ea typeface="이순신 돋움체 M" panose="02020603020101020101" pitchFamily="18" charset="-127"/>
            </a:endParaRPr>
          </a:p>
        </p:txBody>
      </p:sp>
      <p:sp>
        <p:nvSpPr>
          <p:cNvPr id="42" name="모서리가 접힌 도형 41"/>
          <p:cNvSpPr/>
          <p:nvPr/>
        </p:nvSpPr>
        <p:spPr>
          <a:xfrm>
            <a:off x="544660" y="1058271"/>
            <a:ext cx="7515975" cy="3086345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파리야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endParaRPr lang="en-US" altLang="ko-KR" sz="40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모기가 당하는 걸 보고</a:t>
            </a:r>
            <a:endParaRPr lang="en-US" altLang="ko-KR" sz="4000" dirty="0" smtClean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어디로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날아갔니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</a:p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이제 어떻게 먹고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살 거야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072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질문 해결하기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&amp;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인터뷰하기 </a:t>
            </a:r>
            <a:endParaRPr lang="ko-KR" altLang="en-US" sz="1400" dirty="0">
              <a:solidFill>
                <a:schemeClr val="tx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6" t="18099" r="37496" b="65039"/>
          <a:stretch/>
        </p:blipFill>
        <p:spPr>
          <a:xfrm>
            <a:off x="174660" y="41316"/>
            <a:ext cx="729205" cy="788381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174660" y="1307941"/>
            <a:ext cx="7209988" cy="3159888"/>
            <a:chOff x="24189" y="1111170"/>
            <a:chExt cx="7835021" cy="3449255"/>
          </a:xfrm>
        </p:grpSpPr>
        <p:sp>
          <p:nvSpPr>
            <p:cNvPr id="9" name="직사각형 8"/>
            <p:cNvSpPr/>
            <p:nvPr/>
          </p:nvSpPr>
          <p:spPr>
            <a:xfrm>
              <a:off x="174660" y="1111170"/>
              <a:ext cx="7557229" cy="3449255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4189" y="4407785"/>
              <a:ext cx="7835021" cy="152640"/>
            </a:xfrm>
            <a:prstGeom prst="rect">
              <a:avLst/>
            </a:prstGeom>
            <a:solidFill>
              <a:srgbClr val="A781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</p:grpSp>
      <p:grpSp>
        <p:nvGrpSpPr>
          <p:cNvPr id="47" name="그룹 46"/>
          <p:cNvGrpSpPr/>
          <p:nvPr/>
        </p:nvGrpSpPr>
        <p:grpSpPr>
          <a:xfrm>
            <a:off x="1227551" y="1631117"/>
            <a:ext cx="3851883" cy="2224521"/>
            <a:chOff x="911727" y="1801955"/>
            <a:chExt cx="3851883" cy="2224521"/>
          </a:xfrm>
        </p:grpSpPr>
        <p:sp>
          <p:nvSpPr>
            <p:cNvPr id="12" name="모서리가 접힌 도형 11"/>
            <p:cNvSpPr/>
            <p:nvPr/>
          </p:nvSpPr>
          <p:spPr>
            <a:xfrm>
              <a:off x="1030147" y="2152891"/>
              <a:ext cx="555585" cy="544010"/>
            </a:xfrm>
            <a:prstGeom prst="foldedCorner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13" name="모서리가 접힌 도형 12"/>
            <p:cNvSpPr/>
            <p:nvPr/>
          </p:nvSpPr>
          <p:spPr>
            <a:xfrm rot="21144901">
              <a:off x="1619205" y="2824889"/>
              <a:ext cx="555585" cy="544010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14" name="모서리가 접힌 도형 13"/>
            <p:cNvSpPr/>
            <p:nvPr/>
          </p:nvSpPr>
          <p:spPr>
            <a:xfrm rot="441547">
              <a:off x="1875276" y="2056193"/>
              <a:ext cx="555585" cy="544010"/>
            </a:xfrm>
            <a:prstGeom prst="foldedCorner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15" name="모서리가 접힌 도형 14"/>
            <p:cNvSpPr/>
            <p:nvPr/>
          </p:nvSpPr>
          <p:spPr>
            <a:xfrm rot="441547">
              <a:off x="2463415" y="2659519"/>
              <a:ext cx="555585" cy="544010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16" name="모서리가 접힌 도형 15"/>
            <p:cNvSpPr/>
            <p:nvPr/>
          </p:nvSpPr>
          <p:spPr>
            <a:xfrm>
              <a:off x="911727" y="3087441"/>
              <a:ext cx="555585" cy="544010"/>
            </a:xfrm>
            <a:prstGeom prst="foldedCorner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17" name="모서리가 접힌 도형 16"/>
            <p:cNvSpPr/>
            <p:nvPr/>
          </p:nvSpPr>
          <p:spPr>
            <a:xfrm>
              <a:off x="2058373" y="3482466"/>
              <a:ext cx="555585" cy="544010"/>
            </a:xfrm>
            <a:prstGeom prst="foldedCorner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18" name="모서리가 접힌 도형 17"/>
            <p:cNvSpPr/>
            <p:nvPr/>
          </p:nvSpPr>
          <p:spPr>
            <a:xfrm rot="21319027">
              <a:off x="2773760" y="1801955"/>
              <a:ext cx="555585" cy="544010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19" name="모서리가 접힌 도형 18"/>
            <p:cNvSpPr/>
            <p:nvPr/>
          </p:nvSpPr>
          <p:spPr>
            <a:xfrm>
              <a:off x="3307987" y="2785923"/>
              <a:ext cx="555585" cy="544010"/>
            </a:xfrm>
            <a:prstGeom prst="foldedCorner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20" name="모서리가 접힌 도형 19"/>
            <p:cNvSpPr/>
            <p:nvPr/>
          </p:nvSpPr>
          <p:spPr>
            <a:xfrm rot="20977848">
              <a:off x="3030194" y="3482466"/>
              <a:ext cx="555585" cy="544010"/>
            </a:xfrm>
            <a:prstGeom prst="foldedCorner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21" name="모서리가 접힌 도형 20"/>
            <p:cNvSpPr/>
            <p:nvPr/>
          </p:nvSpPr>
          <p:spPr>
            <a:xfrm rot="570859">
              <a:off x="3582831" y="2012982"/>
              <a:ext cx="555585" cy="544010"/>
            </a:xfrm>
            <a:prstGeom prst="foldedCorner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22" name="모서리가 접힌 도형 21"/>
            <p:cNvSpPr/>
            <p:nvPr/>
          </p:nvSpPr>
          <p:spPr>
            <a:xfrm>
              <a:off x="4208025" y="2509897"/>
              <a:ext cx="555585" cy="544010"/>
            </a:xfrm>
            <a:prstGeom prst="foldedCorner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  <p:sp>
          <p:nvSpPr>
            <p:cNvPr id="26" name="모서리가 접힌 도형 25"/>
            <p:cNvSpPr/>
            <p:nvPr/>
          </p:nvSpPr>
          <p:spPr>
            <a:xfrm>
              <a:off x="4089605" y="3444447"/>
              <a:ext cx="555585" cy="544010"/>
            </a:xfrm>
            <a:prstGeom prst="foldedCorner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</p:grpSp>
      <p:grpSp>
        <p:nvGrpSpPr>
          <p:cNvPr id="50" name="그룹 49"/>
          <p:cNvGrpSpPr/>
          <p:nvPr/>
        </p:nvGrpSpPr>
        <p:grpSpPr>
          <a:xfrm>
            <a:off x="6497046" y="2560215"/>
            <a:ext cx="3142136" cy="3535557"/>
            <a:chOff x="4153049" y="1062740"/>
            <a:chExt cx="5143500" cy="5150738"/>
          </a:xfrm>
        </p:grpSpPr>
        <p:pic>
          <p:nvPicPr>
            <p:cNvPr id="29" name="그림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3049" y="1069978"/>
              <a:ext cx="5143500" cy="5143500"/>
            </a:xfrm>
            <a:prstGeom prst="rect">
              <a:avLst/>
            </a:prstGeom>
          </p:spPr>
        </p:pic>
        <p:sp>
          <p:nvSpPr>
            <p:cNvPr id="43" name="모서리가 접힌 도형 42"/>
            <p:cNvSpPr/>
            <p:nvPr/>
          </p:nvSpPr>
          <p:spPr>
            <a:xfrm>
              <a:off x="5275784" y="1062740"/>
              <a:ext cx="555585" cy="544010"/>
            </a:xfrm>
            <a:prstGeom prst="foldedCorner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이순신 돋움체 M" panose="02020603020101020101" pitchFamily="18" charset="-127"/>
                <a:ea typeface="이순신 돋움체 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796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역할을 정해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28621" y="2189755"/>
            <a:ext cx="8697664" cy="273870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파리는 앞에 나와 앉습니다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pPr marL="742950" indent="-742950">
              <a:buAutoNum type="arabicPeriod"/>
            </a:pP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질문자는 </a:t>
            </a:r>
            <a:r>
              <a:rPr lang="ko-KR" altLang="en-US" sz="36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포스트잇을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떼서 질문을 합니다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인터뷰를 하며 추가 질문을 해도 좋습니다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36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5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1076681"/>
            <a:ext cx="1806363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272750" y="1076680"/>
            <a:ext cx="1806363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564525" y="1076680"/>
            <a:ext cx="1806363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파리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0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6789950" y="1076679"/>
            <a:ext cx="2090579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질문자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242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이야기를 바꿔 봅시다 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8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이야기를 바꿔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–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짝 활동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23166" y="2524278"/>
            <a:ext cx="8828469" cy="2523191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장면을 선택하고 학습지를 받습니다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짝꿍과 역할을 정해 대화를 만들어 봅니다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연습을 해 보고 나와서 발표합니다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endParaRPr lang="en-US" altLang="ko-KR" sz="36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7"/>
          <a:stretch/>
        </p:blipFill>
        <p:spPr>
          <a:xfrm>
            <a:off x="3369366" y="267140"/>
            <a:ext cx="2753139" cy="210374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5788" y="-36009"/>
            <a:ext cx="1974439" cy="166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27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이야기를 바꿔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–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짝 활동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28621" y="1063487"/>
            <a:ext cx="8697664" cy="386497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장면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1: 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파리는 소와 음식을 나누어 먹고 싶습니다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음식을 나누어 먹고 있는 병아리가 부럽습니다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소와 음식을 나누어 먹을 수 있도록 바꿔 주세요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7"/>
          <a:stretch/>
        </p:blipFill>
        <p:spPr>
          <a:xfrm>
            <a:off x="7275045" y="3492497"/>
            <a:ext cx="1879229" cy="143596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432" y="65346"/>
            <a:ext cx="1619567" cy="136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이야기를 바꿔봅시다</a:t>
            </a:r>
            <a:r>
              <a:rPr lang="en-US" altLang="ko-KR" sz="36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–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짝 활동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28621" y="1063487"/>
            <a:ext cx="8697664" cy="386497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장면</a:t>
            </a:r>
            <a:r>
              <a:rPr lang="en-US" altLang="ko-KR" sz="36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모기는 파리를 비웃습니다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파리는 황소에게 혼쭐나서 마음이 속상한데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황소를 무시하니 자기를 무시하는 것 같아 마음이 속상합니다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모기가 되어 황소에게 혼쭐난 파리를 위로해 주세요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</a:t>
            </a:r>
            <a:endParaRPr lang="en-US" altLang="ko-KR" sz="36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7"/>
          <a:stretch/>
        </p:blipFill>
        <p:spPr>
          <a:xfrm>
            <a:off x="7275045" y="3492497"/>
            <a:ext cx="1879229" cy="143596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1735" y="0"/>
            <a:ext cx="1672539" cy="141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94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이야기를 바꿔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–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짝 활동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28621" y="1063487"/>
            <a:ext cx="8697664" cy="386497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장면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3: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모기는 파리에게 놀고먹는다는 말을 들어 기분이 나쁩니다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</a:p>
          <a:p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모기의 기분이 나쁘지 않게 대화를 </a:t>
            </a:r>
            <a:endParaRPr lang="en-US" altLang="ko-KR" sz="36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해 주세요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7"/>
          <a:stretch/>
        </p:blipFill>
        <p:spPr>
          <a:xfrm>
            <a:off x="7275045" y="3492497"/>
            <a:ext cx="1879229" cy="143596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427" y="0"/>
            <a:ext cx="1708904" cy="144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7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이야기를 바꿔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–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짝 활동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28621" y="1063487"/>
            <a:ext cx="8697664" cy="386497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장면</a:t>
            </a:r>
            <a:r>
              <a:rPr lang="en-US" altLang="ko-KR" sz="36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4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황소는 모기가 앵앵대니 귀찮습니다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피를 한번 빨려줄 생각을 했지만 기분 나쁘게 자꾸 놀려 대니 그럴 마음이 사라집니다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황소의 기분이 상하지 않게 대화를 만들어 주세요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7"/>
          <a:stretch/>
        </p:blipFill>
        <p:spPr>
          <a:xfrm>
            <a:off x="7275045" y="3492497"/>
            <a:ext cx="1879229" cy="143596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432" y="0"/>
            <a:ext cx="1629842" cy="13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47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241766"/>
            <a:ext cx="8851392" cy="4521035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8098461" y="4352925"/>
            <a:ext cx="1045539" cy="80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6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발표해 봅시다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92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발표해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438282" y="3363575"/>
            <a:ext cx="1909027" cy="1675494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4239559" y="3465244"/>
            <a:ext cx="1715998" cy="1509364"/>
          </a:xfrm>
          <a:prstGeom prst="rect">
            <a:avLst/>
          </a:prstGeom>
        </p:spPr>
      </p:pic>
      <p:sp>
        <p:nvSpPr>
          <p:cNvPr id="13" name="구름 모양 설명선 12"/>
          <p:cNvSpPr/>
          <p:nvPr/>
        </p:nvSpPr>
        <p:spPr>
          <a:xfrm>
            <a:off x="82323" y="1065706"/>
            <a:ext cx="4216598" cy="2193437"/>
          </a:xfrm>
          <a:prstGeom prst="cloudCallout">
            <a:avLst>
              <a:gd name="adj1" fmla="val 27855"/>
              <a:gd name="adj2" fmla="val 5319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적절한 목소리와 행동을 사용한 친구는 누굴까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4" name="구름 모양 설명선 13"/>
          <p:cNvSpPr/>
          <p:nvPr/>
        </p:nvSpPr>
        <p:spPr>
          <a:xfrm>
            <a:off x="4862686" y="1242070"/>
            <a:ext cx="4216598" cy="2035677"/>
          </a:xfrm>
          <a:prstGeom prst="cloudCallout">
            <a:avLst>
              <a:gd name="adj1" fmla="val -29212"/>
              <a:gd name="adj2" fmla="val 73876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어떤 말이 상대방을 배려하는 말일까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627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8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2" y="1308335"/>
            <a:ext cx="9144002" cy="2632923"/>
            <a:chOff x="-351903" y="992378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992378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806626" y="1096882"/>
              <a:ext cx="7597526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수고하였습니다</a:t>
              </a:r>
              <a:r>
                <a:rPr lang="en-US" altLang="ko-KR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670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1"/>
            <a:ext cx="9143980" cy="5143501"/>
          </a:xfrm>
          <a:prstGeom prst="rect">
            <a:avLst/>
          </a:prstGeom>
        </p:spPr>
      </p:pic>
      <p:sp>
        <p:nvSpPr>
          <p:cNvPr id="101" name="직사각형 100">
            <a:extLst>
              <a:ext uri="{FF2B5EF4-FFF2-40B4-BE49-F238E27FC236}">
                <a16:creationId xmlns:a16="http://schemas.microsoft.com/office/drawing/2014/main" xmlns="" id="{9E5703A2-EAA5-4547-866C-94B441A11C18}"/>
              </a:ext>
            </a:extLst>
          </p:cNvPr>
          <p:cNvSpPr/>
          <p:nvPr/>
        </p:nvSpPr>
        <p:spPr>
          <a:xfrm>
            <a:off x="125655" y="99694"/>
            <a:ext cx="8961099" cy="494411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ea"/>
              <a:ea typeface="+mj-ea"/>
            </a:endParaRPr>
          </a:p>
        </p:txBody>
      </p:sp>
      <p:sp>
        <p:nvSpPr>
          <p:cNvPr id="102" name="직사각형 101">
            <a:extLst>
              <a:ext uri="{FF2B5EF4-FFF2-40B4-BE49-F238E27FC236}">
                <a16:creationId xmlns:a16="http://schemas.microsoft.com/office/drawing/2014/main" xmlns="" id="{F09681B0-C45F-4311-AE97-9215E59EEDF2}"/>
              </a:ext>
            </a:extLst>
          </p:cNvPr>
          <p:cNvSpPr/>
          <p:nvPr/>
        </p:nvSpPr>
        <p:spPr>
          <a:xfrm>
            <a:off x="4513828" y="1137226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ko-KR" altLang="en-US" sz="5400" dirty="0">
              <a:solidFill>
                <a:srgbClr val="7030A0"/>
              </a:solidFill>
              <a:latin typeface="+mj-ea"/>
              <a:ea typeface="+mj-ea"/>
            </a:endParaRPr>
          </a:p>
        </p:txBody>
      </p:sp>
      <p:cxnSp>
        <p:nvCxnSpPr>
          <p:cNvPr id="10" name="직선 연결선 9"/>
          <p:cNvCxnSpPr>
            <a:stCxn id="18" idx="0"/>
          </p:cNvCxnSpPr>
          <p:nvPr/>
        </p:nvCxnSpPr>
        <p:spPr>
          <a:xfrm flipV="1">
            <a:off x="3971633" y="3068952"/>
            <a:ext cx="634572" cy="90404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4"/>
          <p:cNvSpPr/>
          <p:nvPr/>
        </p:nvSpPr>
        <p:spPr>
          <a:xfrm>
            <a:off x="0" y="0"/>
            <a:ext cx="2492900" cy="559157"/>
          </a:xfrm>
          <a:prstGeom prst="roundRect">
            <a:avLst>
              <a:gd name="adj" fmla="val 0"/>
            </a:avLst>
          </a:prstGeom>
          <a:solidFill>
            <a:srgbClr val="FBF2EF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742950" indent="-742950" algn="r">
              <a:defRPr/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H="1">
            <a:off x="3409053" y="2631904"/>
            <a:ext cx="843857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모서리가 둥근 직사각형 36"/>
          <p:cNvSpPr/>
          <p:nvPr/>
        </p:nvSpPr>
        <p:spPr>
          <a:xfrm>
            <a:off x="5391274" y="4412527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재미나 감동 느끼기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79141" y="3972998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등장하는 동물들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366227" y="3355431"/>
            <a:ext cx="1290439" cy="40154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동물의 특징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667655" y="3770611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3" name="직선 연결선 62"/>
          <p:cNvCxnSpPr/>
          <p:nvPr/>
        </p:nvCxnSpPr>
        <p:spPr>
          <a:xfrm flipH="1">
            <a:off x="6248147" y="4202659"/>
            <a:ext cx="859766" cy="2098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직선 연결선 63"/>
          <p:cNvCxnSpPr>
            <a:stCxn id="62" idx="2"/>
            <a:endCxn id="69" idx="0"/>
          </p:cNvCxnSpPr>
          <p:nvPr/>
        </p:nvCxnSpPr>
        <p:spPr>
          <a:xfrm>
            <a:off x="7026544" y="4202659"/>
            <a:ext cx="1042390" cy="2098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9" name="모서리가 둥근 직사각형 68"/>
          <p:cNvSpPr/>
          <p:nvPr/>
        </p:nvSpPr>
        <p:spPr>
          <a:xfrm>
            <a:off x="7390035" y="4412527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인물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사건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배경 파악하기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1" name="직선 연결선 70"/>
          <p:cNvCxnSpPr>
            <a:stCxn id="62" idx="1"/>
          </p:cNvCxnSpPr>
          <p:nvPr/>
        </p:nvCxnSpPr>
        <p:spPr>
          <a:xfrm flipH="1" flipV="1">
            <a:off x="6230346" y="3717459"/>
            <a:ext cx="437309" cy="26917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4" name="모서리가 둥근 직사각형 103"/>
          <p:cNvSpPr/>
          <p:nvPr/>
        </p:nvSpPr>
        <p:spPr>
          <a:xfrm>
            <a:off x="1968164" y="3803439"/>
            <a:ext cx="1024538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과학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5" name="직선 연결선 104"/>
          <p:cNvCxnSpPr>
            <a:stCxn id="18" idx="1"/>
            <a:endCxn id="104" idx="3"/>
          </p:cNvCxnSpPr>
          <p:nvPr/>
        </p:nvCxnSpPr>
        <p:spPr>
          <a:xfrm flipH="1" flipV="1">
            <a:off x="2992702" y="4019463"/>
            <a:ext cx="286439" cy="16955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42"/>
          <p:cNvSpPr/>
          <p:nvPr/>
        </p:nvSpPr>
        <p:spPr>
          <a:xfrm>
            <a:off x="2086949" y="2462210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등장인물 사이의 갈등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8" name="직선 연결선 77"/>
          <p:cNvCxnSpPr/>
          <p:nvPr/>
        </p:nvCxnSpPr>
        <p:spPr>
          <a:xfrm>
            <a:off x="5004142" y="2729103"/>
            <a:ext cx="689661" cy="71287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모서리가 둥근 직사각형 81"/>
          <p:cNvSpPr/>
          <p:nvPr/>
        </p:nvSpPr>
        <p:spPr>
          <a:xfrm>
            <a:off x="5710441" y="3283001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책 읽기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3" name="모서리가 둥근 직사각형 92"/>
          <p:cNvSpPr/>
          <p:nvPr/>
        </p:nvSpPr>
        <p:spPr>
          <a:xfrm>
            <a:off x="1002802" y="2160703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도덕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1510539" y="1415345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대상과 상황에 따른 예절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2936317" y="649278"/>
            <a:ext cx="3418379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배려 있는 말하기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역할극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</p:txBody>
      </p:sp>
      <p:cxnSp>
        <p:nvCxnSpPr>
          <p:cNvPr id="109" name="직선 연결선 108"/>
          <p:cNvCxnSpPr>
            <a:stCxn id="93" idx="3"/>
            <a:endCxn id="43" idx="1"/>
          </p:cNvCxnSpPr>
          <p:nvPr/>
        </p:nvCxnSpPr>
        <p:spPr>
          <a:xfrm>
            <a:off x="1720579" y="2376727"/>
            <a:ext cx="366370" cy="301507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1" name="직선 연결선 110"/>
          <p:cNvCxnSpPr/>
          <p:nvPr/>
        </p:nvCxnSpPr>
        <p:spPr>
          <a:xfrm flipV="1">
            <a:off x="1313653" y="2014218"/>
            <a:ext cx="870275" cy="14937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3" name="직선 연결선 112"/>
          <p:cNvCxnSpPr>
            <a:endCxn id="104" idx="1"/>
          </p:cNvCxnSpPr>
          <p:nvPr/>
        </p:nvCxnSpPr>
        <p:spPr>
          <a:xfrm flipV="1">
            <a:off x="1607718" y="4019463"/>
            <a:ext cx="360446" cy="3855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모서리가 둥근 직사각형 114"/>
          <p:cNvSpPr/>
          <p:nvPr/>
        </p:nvSpPr>
        <p:spPr>
          <a:xfrm>
            <a:off x="266418" y="4078362"/>
            <a:ext cx="1290439" cy="62412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동물의 생김새와 환경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6533768" y="1318028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8" name="직선 연결선 57"/>
          <p:cNvCxnSpPr>
            <a:stCxn id="42" idx="3"/>
          </p:cNvCxnSpPr>
          <p:nvPr/>
        </p:nvCxnSpPr>
        <p:spPr>
          <a:xfrm>
            <a:off x="1656666" y="3556203"/>
            <a:ext cx="527262" cy="26266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>
            <a:stCxn id="62" idx="3"/>
          </p:cNvCxnSpPr>
          <p:nvPr/>
        </p:nvCxnSpPr>
        <p:spPr>
          <a:xfrm flipV="1">
            <a:off x="7385432" y="3715049"/>
            <a:ext cx="571544" cy="27158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5" name="모서리가 둥근 직사각형 54"/>
          <p:cNvSpPr/>
          <p:nvPr/>
        </p:nvSpPr>
        <p:spPr>
          <a:xfrm>
            <a:off x="7969529" y="3528692"/>
            <a:ext cx="964214" cy="32580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국어사전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825562" y="3812232"/>
            <a:ext cx="964214" cy="49536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smtClean="0">
                <a:solidFill>
                  <a:schemeClr val="tx1"/>
                </a:solidFill>
                <a:latin typeface="+mj-ea"/>
                <a:ea typeface="+mj-ea"/>
              </a:rPr>
              <a:t>의성어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의태어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0" name="직선 연결선 59"/>
          <p:cNvCxnSpPr/>
          <p:nvPr/>
        </p:nvCxnSpPr>
        <p:spPr>
          <a:xfrm flipH="1" flipV="1">
            <a:off x="5798832" y="3972998"/>
            <a:ext cx="840766" cy="7372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1" name="모서리가 둥근 직사각형 50"/>
          <p:cNvSpPr/>
          <p:nvPr/>
        </p:nvSpPr>
        <p:spPr>
          <a:xfrm>
            <a:off x="6163068" y="2092085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역할극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4" name="직선 연결선 53"/>
          <p:cNvCxnSpPr/>
          <p:nvPr/>
        </p:nvCxnSpPr>
        <p:spPr>
          <a:xfrm flipH="1" flipV="1">
            <a:off x="6368492" y="1044555"/>
            <a:ext cx="366366" cy="2894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1" name="직선 연결선 60"/>
          <p:cNvCxnSpPr>
            <a:stCxn id="51" idx="0"/>
          </p:cNvCxnSpPr>
          <p:nvPr/>
        </p:nvCxnSpPr>
        <p:spPr>
          <a:xfrm flipV="1">
            <a:off x="6855560" y="1693396"/>
            <a:ext cx="382927" cy="39868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flipV="1">
            <a:off x="5433227" y="2418586"/>
            <a:ext cx="715068" cy="15108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flipV="1">
            <a:off x="2286042" y="1255431"/>
            <a:ext cx="870275" cy="14937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40" name="그림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196" y="1718106"/>
            <a:ext cx="1676442" cy="180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8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96168" y="1155122"/>
            <a:ext cx="2127505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38BB0D9-09F9-43B4-81AB-308FBD0C3D18}"/>
              </a:ext>
            </a:extLst>
          </p:cNvPr>
          <p:cNvGrpSpPr/>
          <p:nvPr/>
        </p:nvGrpSpPr>
        <p:grpSpPr>
          <a:xfrm>
            <a:off x="393845" y="1918466"/>
            <a:ext cx="8356310" cy="2210004"/>
            <a:chOff x="626932" y="3538611"/>
            <a:chExt cx="7666702" cy="1849460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158C9E33-DD00-4540-9D8B-9F901552EA9D}"/>
                </a:ext>
              </a:extLst>
            </p:cNvPr>
            <p:cNvSpPr/>
            <p:nvPr/>
          </p:nvSpPr>
          <p:spPr>
            <a:xfrm>
              <a:off x="626932" y="3997219"/>
              <a:ext cx="7666702" cy="139085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[4</a:t>
              </a:r>
              <a:r>
                <a:rPr lang="ko-KR" altLang="en-US" sz="2800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도</a:t>
              </a:r>
              <a:r>
                <a:rPr lang="en-US" altLang="ko-KR" sz="2800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02-03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] 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예절의 중요성을 이해하고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대상과 상황에 따른 예절이 다름을 탐구하여 이를 </a:t>
              </a:r>
              <a:r>
                <a:rPr lang="ko-KR" altLang="en-US" sz="2800" dirty="0" err="1">
                  <a:latin typeface="HY강B" panose="02030600000101010101" pitchFamily="18" charset="-127"/>
                  <a:ea typeface="HY강B" panose="02030600000101010101" pitchFamily="18" charset="-127"/>
                </a:rPr>
                <a:t>습관화한다</a:t>
              </a:r>
              <a:r>
                <a:rPr lang="en-US" altLang="ko-KR" sz="2800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</a:p>
            <a:p>
              <a:pPr fontAlgn="base" latinLnBrk="1"/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[4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01-04] 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적절한 표정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몸짓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말투로 말한다</a:t>
              </a:r>
              <a:r>
                <a:rPr lang="en-US" altLang="ko-KR" sz="2800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800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endParaRPr lang="ko-KR" altLang="en-US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779934" cy="72453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716" y="1021204"/>
            <a:ext cx="1213444" cy="92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356616" y="1175110"/>
            <a:ext cx="8129016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0" y="892621"/>
            <a:ext cx="8219532" cy="3810592"/>
            <a:chOff x="450126" y="2310526"/>
            <a:chExt cx="6904934" cy="3810592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310526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523274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585509" y="3066436"/>
              <a:ext cx="6769551" cy="3054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이번 차시는 병아리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황소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모기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파리가 되어 각자의 상황과 처지에 대해 자세히 살펴보는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차시입니다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1&gt;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핫시팅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기법을 통해 동물들을 인터뷰해 보고 각자의 처지에 대해 생각해 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2&gt;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이야기에서 갈등이 발생하게 된 원인을 찾아 보고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잘못된 점을 고쳐</a:t>
              </a:r>
              <a:endPara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역할극으로 표현해 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5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599293" y="3634665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619B5D5-E48B-4AE4-9083-7CA260342328}"/>
              </a:ext>
            </a:extLst>
          </p:cNvPr>
          <p:cNvSpPr/>
          <p:nvPr/>
        </p:nvSpPr>
        <p:spPr>
          <a:xfrm>
            <a:off x="811822" y="1314066"/>
            <a:ext cx="2529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51" y="1166654"/>
            <a:ext cx="1080386" cy="1080386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66869" y="1661064"/>
            <a:ext cx="4987328" cy="1238035"/>
            <a:chOff x="902987" y="4849189"/>
            <a:chExt cx="3572484" cy="123803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09432" y="5015856"/>
              <a:ext cx="2888089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987" y="4849189"/>
              <a:ext cx="1050004" cy="123803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76677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400" b="1" dirty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454772" y="1804087"/>
            <a:ext cx="2702957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101" y="1860838"/>
            <a:ext cx="723501" cy="578988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6106973" y="1934288"/>
            <a:ext cx="2225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400" b="1" dirty="0"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C10C8A98-6467-41A2-94F9-F062CD54E31A}"/>
              </a:ext>
            </a:extLst>
          </p:cNvPr>
          <p:cNvSpPr/>
          <p:nvPr/>
        </p:nvSpPr>
        <p:spPr>
          <a:xfrm>
            <a:off x="841898" y="3339289"/>
            <a:ext cx="6476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b="1" dirty="0" smtClean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20" name="그림 19" descr="식물, 꽃이(가) 표시된 사진&#10;&#10;자동 생성된 설명">
            <a:extLst>
              <a:ext uri="{FF2B5EF4-FFF2-40B4-BE49-F238E27FC236}">
                <a16:creationId xmlns:a16="http://schemas.microsoft.com/office/drawing/2014/main" xmlns="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713" y="3248489"/>
            <a:ext cx="630757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17" y="646614"/>
            <a:ext cx="9143997" cy="3520272"/>
            <a:chOff x="-351876" y="110083"/>
            <a:chExt cx="9914562" cy="4693696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876" y="110083"/>
              <a:ext cx="9914562" cy="4693696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752151" y="1136195"/>
              <a:ext cx="5706490" cy="1231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어떤 기분일까요</a:t>
              </a:r>
              <a:r>
                <a:rPr lang="en-US" altLang="ko-KR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?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12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손을 들어 발표해 주세요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051937"/>
            <a:ext cx="5200753" cy="60789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감정일까요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84830" y="1815894"/>
            <a:ext cx="5200753" cy="199079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말을 들었을 때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이런 기분이 </a:t>
            </a: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들었나요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3" y="1419684"/>
            <a:ext cx="3362750" cy="305292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662" y="1419683"/>
            <a:ext cx="2876433" cy="298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83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5470</TotalTime>
  <Words>749</Words>
  <Application>Microsoft Office PowerPoint</Application>
  <PresentationFormat>화면 슬라이드 쇼(16:9)</PresentationFormat>
  <Paragraphs>147</Paragraphs>
  <Slides>32</Slides>
  <Notes>27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45" baseType="lpstr">
      <vt:lpstr>HY강B</vt:lpstr>
      <vt:lpstr>HY산B</vt:lpstr>
      <vt:lpstr>다온 청춘고딕(B)</vt:lpstr>
      <vt:lpstr>맑은 고딕</vt:lpstr>
      <vt:lpstr>배달의민족 한나체 Pro</vt:lpstr>
      <vt:lpstr>이순신 돋움체 L</vt:lpstr>
      <vt:lpstr>이순신 돋움체 M</vt:lpstr>
      <vt:lpstr>한컴 솔잎 B</vt:lpstr>
      <vt:lpstr>휴먼모음T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147</cp:revision>
  <dcterms:created xsi:type="dcterms:W3CDTF">2019-09-17T12:33:38Z</dcterms:created>
  <dcterms:modified xsi:type="dcterms:W3CDTF">2020-05-07T10:18:30Z</dcterms:modified>
</cp:coreProperties>
</file>