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63" r:id="rId2"/>
    <p:sldId id="256" r:id="rId3"/>
    <p:sldId id="308" r:id="rId4"/>
    <p:sldId id="309" r:id="rId5"/>
    <p:sldId id="265" r:id="rId6"/>
    <p:sldId id="266" r:id="rId7"/>
    <p:sldId id="286" r:id="rId8"/>
    <p:sldId id="268" r:id="rId9"/>
    <p:sldId id="323" r:id="rId10"/>
    <p:sldId id="320" r:id="rId11"/>
    <p:sldId id="353" r:id="rId12"/>
    <p:sldId id="337" r:id="rId13"/>
    <p:sldId id="338" r:id="rId14"/>
    <p:sldId id="354" r:id="rId15"/>
    <p:sldId id="260" r:id="rId16"/>
    <p:sldId id="324" r:id="rId17"/>
    <p:sldId id="317" r:id="rId18"/>
    <p:sldId id="311" r:id="rId19"/>
    <p:sldId id="312" r:id="rId20"/>
    <p:sldId id="313" r:id="rId21"/>
    <p:sldId id="339" r:id="rId22"/>
    <p:sldId id="340" r:id="rId23"/>
    <p:sldId id="352" r:id="rId24"/>
    <p:sldId id="316" r:id="rId25"/>
    <p:sldId id="331" r:id="rId26"/>
    <p:sldId id="270" r:id="rId27"/>
    <p:sldId id="318" r:id="rId28"/>
    <p:sldId id="341" r:id="rId29"/>
    <p:sldId id="342" r:id="rId30"/>
    <p:sldId id="348" r:id="rId31"/>
    <p:sldId id="349" r:id="rId32"/>
    <p:sldId id="350" r:id="rId33"/>
    <p:sldId id="343" r:id="rId34"/>
    <p:sldId id="344" r:id="rId35"/>
    <p:sldId id="325" r:id="rId36"/>
    <p:sldId id="345" r:id="rId37"/>
    <p:sldId id="346" r:id="rId38"/>
    <p:sldId id="351" r:id="rId39"/>
    <p:sldId id="285" r:id="rId40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C000"/>
    <a:srgbClr val="A78115"/>
    <a:srgbClr val="CEEEFE"/>
    <a:srgbClr val="FF9999"/>
    <a:srgbClr val="6BC3C9"/>
    <a:srgbClr val="FDA7C0"/>
    <a:srgbClr val="424E57"/>
    <a:srgbClr val="6A5074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77251" autoAdjust="0"/>
  </p:normalViewPr>
  <p:slideViewPr>
    <p:cSldViewPr snapToGrid="0">
      <p:cViewPr varScale="1">
        <p:scale>
          <a:sx n="99" d="100"/>
          <a:sy n="99" d="100"/>
        </p:scale>
        <p:origin x="62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A899-4BFC-418D-8499-E6D1DCFAF06A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3F736-5537-4C79-AA97-F5C5E3F837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87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7iGWXUgJtI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7iGWXUgJtI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9935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그림책의 구성 살펴보기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smtClean="0"/>
              <a:t>모기와 황소는 띠지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가 없는 책입니다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err="1" smtClean="0"/>
              <a:t>책등</a:t>
            </a:r>
            <a:r>
              <a:rPr lang="ko-KR" altLang="en-US" baseline="0" dirty="0" smtClean="0"/>
              <a:t>  </a:t>
            </a:r>
            <a:r>
              <a:rPr lang="ko-KR" altLang="en-US" baseline="0" dirty="0" err="1" smtClean="0"/>
              <a:t>면지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– </a:t>
            </a:r>
            <a:r>
              <a:rPr lang="ko-KR" altLang="en-US" baseline="0" dirty="0" smtClean="0"/>
              <a:t>표지 </a:t>
            </a:r>
            <a:r>
              <a:rPr lang="en-US" altLang="ko-KR" baseline="0" dirty="0" smtClean="0"/>
              <a:t>– </a:t>
            </a:r>
            <a:r>
              <a:rPr lang="ko-KR" altLang="en-US" baseline="0" dirty="0" smtClean="0"/>
              <a:t>띠지 </a:t>
            </a:r>
            <a:r>
              <a:rPr lang="en-US" altLang="ko-KR" baseline="0" dirty="0" smtClean="0"/>
              <a:t>– </a:t>
            </a:r>
            <a:r>
              <a:rPr lang="ko-KR" altLang="en-US" baseline="0" dirty="0" smtClean="0"/>
              <a:t>속표지 순서로 함께 이름을 추측해봅니다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723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표지 살펴보기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smtClean="0"/>
              <a:t>앞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뒤의 표지를 살펴보면 눈을 감고 있는 황소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모기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파리를 찾을 수 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그림을 보며 자유롭게 이야기 나눠주세요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105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err="1" smtClean="0"/>
              <a:t>면지</a:t>
            </a:r>
            <a:r>
              <a:rPr lang="ko-KR" altLang="en-US" dirty="0" smtClean="0"/>
              <a:t> 살펴보기</a:t>
            </a:r>
            <a:r>
              <a:rPr lang="en-US" altLang="ko-KR" dirty="0" smtClean="0"/>
              <a:t>]</a:t>
            </a:r>
            <a:endParaRPr lang="en-US" altLang="ko-KR" baseline="0" dirty="0" smtClean="0"/>
          </a:p>
          <a:p>
            <a:r>
              <a:rPr lang="ko-KR" altLang="en-US" baseline="0" dirty="0" err="1" smtClean="0"/>
              <a:t>면지를</a:t>
            </a:r>
            <a:r>
              <a:rPr lang="ko-KR" altLang="en-US" baseline="0" dirty="0" smtClean="0"/>
              <a:t> 보며 자유롭게 이야기를 나눕니다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086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살펴보기</a:t>
            </a:r>
            <a:r>
              <a:rPr lang="en-US" altLang="ko-KR" dirty="0" smtClean="0"/>
              <a:t>]</a:t>
            </a:r>
            <a:endParaRPr lang="en-US" altLang="ko-KR" baseline="0" dirty="0" smtClean="0"/>
          </a:p>
          <a:p>
            <a:r>
              <a:rPr lang="ko-KR" altLang="en-US" baseline="0" dirty="0" smtClean="0"/>
              <a:t>이 글은 소파 방정환이 만든 대한민국 최초의 순수 아동잡지 </a:t>
            </a:r>
            <a:r>
              <a:rPr lang="en-US" altLang="ko-KR" baseline="0" dirty="0" smtClean="0"/>
              <a:t>&lt;</a:t>
            </a:r>
            <a:r>
              <a:rPr lang="ko-KR" altLang="en-US" baseline="0" dirty="0" smtClean="0"/>
              <a:t>어린이</a:t>
            </a:r>
            <a:r>
              <a:rPr lang="en-US" altLang="ko-KR" baseline="0" dirty="0" smtClean="0"/>
              <a:t>&gt;</a:t>
            </a:r>
            <a:r>
              <a:rPr lang="ko-KR" altLang="en-US" baseline="0" dirty="0" smtClean="0"/>
              <a:t>에 실렸던 글입니다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또한 </a:t>
            </a:r>
            <a:r>
              <a:rPr lang="ko-KR" altLang="en-US" baseline="0" dirty="0" err="1" smtClean="0"/>
              <a:t>글작가인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현동염</a:t>
            </a:r>
            <a:r>
              <a:rPr lang="ko-KR" altLang="en-US" baseline="0" dirty="0" smtClean="0"/>
              <a:t> 선생님은 방정환의 수제자로 수많은 </a:t>
            </a:r>
            <a:r>
              <a:rPr lang="ko-KR" altLang="en-US" baseline="0" dirty="0" err="1" smtClean="0"/>
              <a:t>아동작품을</a:t>
            </a:r>
            <a:r>
              <a:rPr lang="ko-KR" altLang="en-US" baseline="0" dirty="0" smtClean="0"/>
              <a:t> 남겼습니다</a:t>
            </a:r>
            <a:r>
              <a:rPr lang="en-US" altLang="ko-KR" baseline="0" dirty="0" smtClean="0"/>
              <a:t>.(</a:t>
            </a:r>
            <a:r>
              <a:rPr lang="ko-KR" altLang="en-US" baseline="0" dirty="0" smtClean="0"/>
              <a:t>그림책 </a:t>
            </a:r>
            <a:r>
              <a:rPr lang="ko-KR" altLang="en-US" baseline="0" dirty="0" err="1" smtClean="0"/>
              <a:t>첫쪽</a:t>
            </a:r>
            <a:r>
              <a:rPr lang="ko-KR" altLang="en-US" baseline="0" dirty="0" smtClean="0"/>
              <a:t> 설명 참고</a:t>
            </a:r>
            <a:r>
              <a:rPr lang="en-US" altLang="ko-KR" baseline="0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098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err="1" smtClean="0"/>
              <a:t>방정환에</a:t>
            </a:r>
            <a:r>
              <a:rPr lang="ko-KR" altLang="en-US" baseline="0" dirty="0" smtClean="0"/>
              <a:t> 대해서 간단히 알아봅니다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지식채널</a:t>
            </a:r>
            <a:r>
              <a:rPr lang="en-US" altLang="ko-KR" baseline="0" dirty="0" smtClean="0"/>
              <a:t>e </a:t>
            </a:r>
            <a:r>
              <a:rPr lang="ko-KR" altLang="en-US" baseline="0" dirty="0" smtClean="0"/>
              <a:t>방정환 주소 첨부합니다</a:t>
            </a:r>
            <a:r>
              <a:rPr lang="en-US" altLang="ko-KR" baseline="0" dirty="0" smtClean="0"/>
              <a:t>. 3</a:t>
            </a:r>
            <a:r>
              <a:rPr lang="ko-KR" altLang="en-US" baseline="0" dirty="0" smtClean="0"/>
              <a:t>학년 아이들에게 다소 어려울 수 있으니 적절히 활용해주세요</a:t>
            </a:r>
            <a:r>
              <a:rPr lang="en-US" altLang="ko-KR" baseline="0" dirty="0" smtClean="0"/>
              <a:t>.</a:t>
            </a:r>
          </a:p>
          <a:p>
            <a:r>
              <a:rPr lang="en-US" altLang="ko-KR" dirty="0" smtClean="0">
                <a:hlinkClick r:id="rId3"/>
              </a:rPr>
              <a:t>https://www.youtube.com/watch?v=27iGWXUgJtI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0763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err="1" smtClean="0"/>
              <a:t>방정환에</a:t>
            </a:r>
            <a:r>
              <a:rPr lang="ko-KR" altLang="en-US" baseline="0" dirty="0" smtClean="0"/>
              <a:t> 대해서 간단히 알아봅니다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지식채널</a:t>
            </a:r>
            <a:r>
              <a:rPr lang="en-US" altLang="ko-KR" baseline="0" dirty="0" smtClean="0"/>
              <a:t>e </a:t>
            </a:r>
            <a:r>
              <a:rPr lang="ko-KR" altLang="en-US" baseline="0" dirty="0" smtClean="0"/>
              <a:t>방정환 주소 첨부합니다</a:t>
            </a:r>
            <a:r>
              <a:rPr lang="en-US" altLang="ko-KR" baseline="0" dirty="0" smtClean="0"/>
              <a:t>. 3</a:t>
            </a:r>
            <a:r>
              <a:rPr lang="ko-KR" altLang="en-US" baseline="0" dirty="0" smtClean="0"/>
              <a:t>학년 아이들에게 다소 어려울 수 있으니 적절히 활용해주세요</a:t>
            </a:r>
            <a:r>
              <a:rPr lang="en-US" altLang="ko-KR" baseline="0" dirty="0" smtClean="0"/>
              <a:t>.</a:t>
            </a:r>
          </a:p>
          <a:p>
            <a:r>
              <a:rPr lang="en-US" altLang="ko-KR" dirty="0" smtClean="0">
                <a:hlinkClick r:id="rId3"/>
              </a:rPr>
              <a:t>https://www.youtube.com/watch?v=27iGWXUgJtI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2848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학생들과 책을 훑듯이 넘겨봅니다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그림을 살펴보면서 무엇이 보이는지 이야기하고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내용을 추측하면서</a:t>
            </a:r>
            <a:endParaRPr lang="en-US" altLang="ko-KR" baseline="0" dirty="0" smtClean="0"/>
          </a:p>
          <a:p>
            <a:r>
              <a:rPr lang="ko-KR" altLang="en-US" baseline="0" dirty="0" smtClean="0"/>
              <a:t>그림을 살펴봅시다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등장인물이 누구인지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그 사이에서 어떤 일이 일어났는지 정도를 추측하며 대강 훑어봅니다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43639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559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13729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학습지에 어려운 단어를 적어보게 합니다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(10</a:t>
            </a:r>
            <a:r>
              <a:rPr lang="ko-KR" altLang="en-US" baseline="0" dirty="0" smtClean="0"/>
              <a:t>개</a:t>
            </a:r>
            <a:r>
              <a:rPr lang="en-US" altLang="ko-KR" baseline="0" dirty="0" smtClean="0"/>
              <a:t>~20</a:t>
            </a:r>
            <a:r>
              <a:rPr lang="ko-KR" altLang="en-US" baseline="0" dirty="0" smtClean="0"/>
              <a:t>개</a:t>
            </a:r>
            <a:r>
              <a:rPr lang="en-US" altLang="ko-KR" baseline="0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589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9571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학습지에 어려운 단어를 적어보게 합니다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(10</a:t>
            </a:r>
            <a:r>
              <a:rPr lang="ko-KR" altLang="en-US" baseline="0" dirty="0" smtClean="0"/>
              <a:t>개</a:t>
            </a:r>
            <a:r>
              <a:rPr lang="en-US" altLang="ko-KR" baseline="0" dirty="0" smtClean="0"/>
              <a:t>~20</a:t>
            </a:r>
            <a:r>
              <a:rPr lang="ko-KR" altLang="en-US" baseline="0" dirty="0" smtClean="0"/>
              <a:t>개</a:t>
            </a:r>
            <a:r>
              <a:rPr lang="en-US" altLang="ko-KR" baseline="0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30374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3046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ko-KR" altLang="en-US" dirty="0" smtClean="0"/>
              <a:t>점검하고 복습할 수 있는 수준으로 활동을 준비하였습니다</a:t>
            </a:r>
            <a:r>
              <a:rPr lang="en-US" altLang="ko-KR" dirty="0" smtClean="0"/>
              <a:t>.</a:t>
            </a:r>
          </a:p>
          <a:p>
            <a:pPr algn="ctr"/>
            <a:r>
              <a:rPr lang="ko-KR" altLang="en-US" dirty="0" smtClean="0"/>
              <a:t>학생들 수준에 따라 사용해주세요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1435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20388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국어사전 찾는 방법을 퀴즈를 통해 점검해봅니다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23989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국어사전 찾는 방법을 퀴즈를 통해 점검해봅니다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79671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국어사전 찾는 방법을 퀴즈를 통해 점검해봅니다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299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국어사전 찾는 방법을 퀴즈를 통해 점검해봅니다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5304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국어사전 찾는 방법을 퀴즈를 통해 점검해봅니다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74615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학생들이 국어사전을 능숙하게 다룬다면</a:t>
            </a:r>
            <a:r>
              <a:rPr lang="ko-KR" altLang="en-US" baseline="0" dirty="0" smtClean="0"/>
              <a:t> 생략하셔도 좋습니다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아니라면 선생님께서 학습지를 검사하고 점검해주세요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6052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74031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882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36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동기유발</a:t>
            </a:r>
            <a:r>
              <a:rPr lang="en-US" altLang="ko-KR" dirty="0" smtClean="0"/>
              <a:t>]</a:t>
            </a:r>
          </a:p>
          <a:p>
            <a:r>
              <a:rPr lang="en-US" altLang="ko-KR" dirty="0" smtClean="0"/>
              <a:t>‘</a:t>
            </a:r>
            <a:r>
              <a:rPr lang="ko-KR" altLang="en-US" dirty="0" smtClean="0"/>
              <a:t>모기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에 대한 스무고개를 해보세요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어려워할 경우 뒤에 힌트를 사용하세요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973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231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동기유발</a:t>
            </a:r>
            <a:r>
              <a:rPr lang="en-US" altLang="ko-KR" dirty="0" smtClean="0"/>
              <a:t>]</a:t>
            </a:r>
          </a:p>
          <a:p>
            <a:r>
              <a:rPr lang="en-US" altLang="ko-KR" dirty="0" smtClean="0"/>
              <a:t>‘</a:t>
            </a:r>
            <a:r>
              <a:rPr lang="ko-KR" altLang="en-US" dirty="0" smtClean="0"/>
              <a:t>황소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에 대한 스무고개를 해보세요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어려워할 경우 뒤에 힌트를 사용하세요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011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3370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그림책의 표지를 보여줍니다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기본적인 내용을 파악합니다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430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49760" y="886304"/>
            <a:ext cx="9144001" cy="2632923"/>
            <a:chOff x="-351903" y="246790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246790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791244" y="1096882"/>
              <a:ext cx="5628275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모기와 황소</a:t>
              </a:r>
              <a:endParaRPr lang="ko-KR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0384" y="4728368"/>
            <a:ext cx="198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대전 </a:t>
            </a:r>
            <a:r>
              <a:rPr lang="ko-KR" altLang="en-US" dirty="0" err="1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진잠초</a:t>
            </a:r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강지현</a:t>
            </a:r>
            <a:endParaRPr lang="ko-KR" altLang="en-US" dirty="0">
              <a:solidFill>
                <a:schemeClr val="bg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2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5"/>
          <a:stretch/>
        </p:blipFill>
        <p:spPr>
          <a:xfrm>
            <a:off x="1063337" y="-253425"/>
            <a:ext cx="1958492" cy="1926812"/>
          </a:xfrm>
          <a:prstGeom prst="ellipse">
            <a:avLst/>
          </a:prstGeom>
        </p:spPr>
      </p:pic>
      <p:sp>
        <p:nvSpPr>
          <p:cNvPr id="12" name="타원형 설명선 11"/>
          <p:cNvSpPr/>
          <p:nvPr/>
        </p:nvSpPr>
        <p:spPr>
          <a:xfrm>
            <a:off x="2421060" y="313012"/>
            <a:ext cx="5312781" cy="1172552"/>
          </a:xfrm>
          <a:prstGeom prst="wedgeEllipseCallout">
            <a:avLst>
              <a:gd name="adj1" fmla="val -49601"/>
              <a:gd name="adj2" fmla="val -22702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힌트</a:t>
            </a:r>
            <a:r>
              <a:rPr lang="en-US" altLang="ko-KR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   </a:t>
            </a:r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여름</a:t>
            </a:r>
            <a:endParaRPr lang="en-US" altLang="ko-KR" sz="48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5"/>
          <a:stretch/>
        </p:blipFill>
        <p:spPr>
          <a:xfrm>
            <a:off x="1063337" y="1316295"/>
            <a:ext cx="1958492" cy="1926812"/>
          </a:xfrm>
          <a:prstGeom prst="ellipse">
            <a:avLst/>
          </a:prstGeom>
        </p:spPr>
      </p:pic>
      <p:sp>
        <p:nvSpPr>
          <p:cNvPr id="14" name="타원형 설명선 13"/>
          <p:cNvSpPr/>
          <p:nvPr/>
        </p:nvSpPr>
        <p:spPr>
          <a:xfrm>
            <a:off x="2421060" y="1882732"/>
            <a:ext cx="5312781" cy="1172552"/>
          </a:xfrm>
          <a:prstGeom prst="wedgeEllipseCallout">
            <a:avLst>
              <a:gd name="adj1" fmla="val -49601"/>
              <a:gd name="adj2" fmla="val -22702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힌트</a:t>
            </a:r>
            <a:r>
              <a:rPr lang="en-US" altLang="ko-KR" sz="48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en-US" altLang="ko-KR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날개</a:t>
            </a:r>
            <a:endParaRPr lang="en-US" altLang="ko-KR" sz="48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5"/>
          <a:stretch/>
        </p:blipFill>
        <p:spPr>
          <a:xfrm>
            <a:off x="1063337" y="2890958"/>
            <a:ext cx="1958492" cy="1926812"/>
          </a:xfrm>
          <a:prstGeom prst="ellipse">
            <a:avLst/>
          </a:prstGeom>
        </p:spPr>
      </p:pic>
      <p:sp>
        <p:nvSpPr>
          <p:cNvPr id="16" name="타원형 설명선 15"/>
          <p:cNvSpPr/>
          <p:nvPr/>
        </p:nvSpPr>
        <p:spPr>
          <a:xfrm>
            <a:off x="2421060" y="3457395"/>
            <a:ext cx="5312781" cy="1172552"/>
          </a:xfrm>
          <a:prstGeom prst="wedgeEllipseCallout">
            <a:avLst>
              <a:gd name="adj1" fmla="val -49601"/>
              <a:gd name="adj2" fmla="val -22702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힌트</a:t>
            </a:r>
            <a:r>
              <a:rPr lang="en-US" altLang="ko-KR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   </a:t>
            </a:r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피</a:t>
            </a:r>
            <a:endParaRPr lang="en-US" altLang="ko-KR" sz="48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066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022" y="0"/>
            <a:ext cx="650795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20" y="646614"/>
            <a:ext cx="9143997" cy="3520272"/>
            <a:chOff x="-351876" y="110083"/>
            <a:chExt cx="9914562" cy="4693696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876" y="110083"/>
              <a:ext cx="9914562" cy="4693696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814697" y="514534"/>
              <a:ext cx="7882577" cy="3816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우리가 만날</a:t>
              </a:r>
              <a:endParaRPr lang="en-US" altLang="ko-K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책의 주인공</a:t>
              </a:r>
              <a:r>
                <a:rPr lang="en-US" altLang="ko-KR" sz="6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2</a:t>
              </a:r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에 대해</a:t>
              </a:r>
              <a:endParaRPr lang="en-US" altLang="ko-K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스무고개를 해 봅시다</a:t>
              </a:r>
              <a:r>
                <a:rPr lang="en-US" altLang="ko-KR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5"/>
          <a:stretch/>
        </p:blipFill>
        <p:spPr>
          <a:xfrm>
            <a:off x="1063337" y="-253425"/>
            <a:ext cx="1958492" cy="1926812"/>
          </a:xfrm>
          <a:prstGeom prst="ellipse">
            <a:avLst/>
          </a:prstGeom>
        </p:spPr>
      </p:pic>
      <p:sp>
        <p:nvSpPr>
          <p:cNvPr id="12" name="타원형 설명선 11"/>
          <p:cNvSpPr/>
          <p:nvPr/>
        </p:nvSpPr>
        <p:spPr>
          <a:xfrm>
            <a:off x="2421060" y="313012"/>
            <a:ext cx="5312781" cy="1172552"/>
          </a:xfrm>
          <a:prstGeom prst="wedgeEllipseCallout">
            <a:avLst>
              <a:gd name="adj1" fmla="val -49601"/>
              <a:gd name="adj2" fmla="val -22702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힌트</a:t>
            </a:r>
            <a:r>
              <a:rPr lang="en-US" altLang="ko-KR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   </a:t>
            </a:r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농사</a:t>
            </a:r>
            <a:endParaRPr lang="en-US" altLang="ko-KR" sz="48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5"/>
          <a:stretch/>
        </p:blipFill>
        <p:spPr>
          <a:xfrm>
            <a:off x="1063337" y="1316295"/>
            <a:ext cx="1958492" cy="1926812"/>
          </a:xfrm>
          <a:prstGeom prst="ellipse">
            <a:avLst/>
          </a:prstGeom>
        </p:spPr>
      </p:pic>
      <p:sp>
        <p:nvSpPr>
          <p:cNvPr id="14" name="타원형 설명선 13"/>
          <p:cNvSpPr/>
          <p:nvPr/>
        </p:nvSpPr>
        <p:spPr>
          <a:xfrm>
            <a:off x="2421060" y="1882732"/>
            <a:ext cx="6338892" cy="1172552"/>
          </a:xfrm>
          <a:prstGeom prst="wedgeEllipseCallout">
            <a:avLst>
              <a:gd name="adj1" fmla="val -49601"/>
              <a:gd name="adj2" fmla="val -22702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힌트</a:t>
            </a:r>
            <a:r>
              <a:rPr lang="en-US" altLang="ko-KR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 </a:t>
            </a:r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뿔</a:t>
            </a:r>
            <a:endParaRPr lang="en-US" altLang="ko-KR" sz="48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5"/>
          <a:stretch/>
        </p:blipFill>
        <p:spPr>
          <a:xfrm>
            <a:off x="1063337" y="2890958"/>
            <a:ext cx="1958492" cy="1926812"/>
          </a:xfrm>
          <a:prstGeom prst="ellipse">
            <a:avLst/>
          </a:prstGeom>
        </p:spPr>
      </p:pic>
      <p:sp>
        <p:nvSpPr>
          <p:cNvPr id="16" name="타원형 설명선 15"/>
          <p:cNvSpPr/>
          <p:nvPr/>
        </p:nvSpPr>
        <p:spPr>
          <a:xfrm>
            <a:off x="2421060" y="3457395"/>
            <a:ext cx="6585780" cy="1172552"/>
          </a:xfrm>
          <a:prstGeom prst="wedgeEllipseCallout">
            <a:avLst>
              <a:gd name="adj1" fmla="val -49601"/>
              <a:gd name="adj2" fmla="val -22702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힌트</a:t>
            </a:r>
            <a:r>
              <a:rPr lang="en-US" altLang="ko-KR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 </a:t>
            </a:r>
            <a:r>
              <a:rPr lang="ko-KR" altLang="en-US" sz="4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초식</a:t>
            </a:r>
            <a:endParaRPr lang="en-US" altLang="ko-KR" sz="48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080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96" y="83084"/>
            <a:ext cx="7491471" cy="499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0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251200" y="369764"/>
            <a:ext cx="2479040" cy="2383693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5849" y="354003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&lt;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모기와 황소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&gt;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의 내용을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파악해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445" y="0"/>
            <a:ext cx="4787110" cy="5143500"/>
          </a:xfrm>
          <a:prstGeom prst="rect">
            <a:avLst/>
          </a:prstGeom>
        </p:spPr>
      </p:pic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9545" y="147610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책의 제목은 무엇인가요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054" y="1831640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글쓴이는 누구인가요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9545" y="3487570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그림을 그린 사람은 누구인가요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578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1. 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책을 훑어 보아요</a:t>
            </a:r>
            <a:endParaRPr lang="ko-KR" altLang="en-US" sz="2000" dirty="0">
              <a:solidFill>
                <a:srgbClr val="6A5074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들어가기 전에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0" y="-333005"/>
            <a:ext cx="3950207" cy="539690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01752" y="1976410"/>
            <a:ext cx="4270247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그림책의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구성과 명칭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6511040" y="-1"/>
            <a:ext cx="998124" cy="429492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4836045" y="825315"/>
            <a:ext cx="983672" cy="41563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4738255" y="2543073"/>
            <a:ext cx="983672" cy="41563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8087176" y="4606949"/>
            <a:ext cx="983672" cy="41563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5170218" y="284739"/>
            <a:ext cx="983672" cy="41563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947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표지를 살펴봅시다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4457747"/>
            <a:ext cx="7535786" cy="59565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모기는 무엇을 하고 있나요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26858" y="3862095"/>
            <a:ext cx="1627416" cy="122520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103" y="907947"/>
            <a:ext cx="3146590" cy="3380847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3862095"/>
            <a:ext cx="7535786" cy="59565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황소는 무엇을 하고 있나요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991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69077"/>
            <a:ext cx="9144001" cy="1241917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한나체 Pro" panose="020B0600000101010101" pitchFamily="50" charset="-127"/>
                <a:ea typeface="배달의민족 한나체 Pro" panose="020B0600000101010101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88616" y="258826"/>
              <a:ext cx="8341430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선생님께 드리는 안내서</a:t>
              </a:r>
              <a:endParaRPr lang="ko-KR" altLang="en-US" sz="5400" dirty="0">
                <a:solidFill>
                  <a:srgbClr val="7030A0"/>
                </a:solidFill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면지를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살펴봅시다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934916"/>
            <a:ext cx="9043416" cy="59565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2958353"/>
            <a:ext cx="3992791" cy="127079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그림인 것 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같습니까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624" y="934915"/>
            <a:ext cx="4679576" cy="419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0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1541" y="916987"/>
            <a:ext cx="9043416" cy="233874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책을 살펴봅시다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82323" y="956398"/>
            <a:ext cx="606127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이 그림책의 글 </a:t>
            </a:r>
            <a:r>
              <a:rPr lang="en-US" altLang="ko-KR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&lt;</a:t>
            </a:r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모기와 황소</a:t>
            </a:r>
            <a:r>
              <a:rPr lang="en-US" altLang="ko-KR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&gt;</a:t>
            </a:r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는</a:t>
            </a:r>
            <a:endParaRPr lang="en-US" altLang="ko-KR" sz="3200" dirty="0" smtClean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lvl="0"/>
            <a:r>
              <a:rPr lang="en-US" altLang="ko-KR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《</a:t>
            </a:r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어린이</a:t>
            </a:r>
            <a:r>
              <a:rPr lang="en-US" altLang="ko-KR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》</a:t>
            </a:r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지</a:t>
            </a:r>
            <a:r>
              <a:rPr lang="en-US" altLang="ko-KR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(1949</a:t>
            </a:r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년 </a:t>
            </a:r>
            <a:r>
              <a:rPr lang="en-US" altLang="ko-KR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5</a:t>
            </a:r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월호</a:t>
            </a:r>
            <a:r>
              <a:rPr lang="en-US" altLang="ko-KR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에</a:t>
            </a:r>
            <a:endParaRPr lang="en-US" altLang="ko-KR" sz="3200" dirty="0" smtClean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lvl="0"/>
            <a:r>
              <a:rPr lang="ko-KR" altLang="en-US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실린 작품입니다</a:t>
            </a:r>
            <a:r>
              <a:rPr lang="en-US" altLang="ko-KR" sz="32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3200" dirty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ko-KR" altLang="en-US" sz="32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293" y="956398"/>
            <a:ext cx="2922765" cy="3982267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228600" y="1481328"/>
            <a:ext cx="2414016" cy="506121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1102466" y="2674491"/>
            <a:ext cx="3803903" cy="1719072"/>
          </a:xfrm>
          <a:prstGeom prst="wedgeRoundRectCallout">
            <a:avLst>
              <a:gd name="adj1" fmla="val 72222"/>
              <a:gd name="adj2" fmla="val -3005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내가 누군지 아나요</a:t>
            </a:r>
            <a:r>
              <a:rPr lang="en-US" altLang="ko-KR" sz="36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36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417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소파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방정환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3112960" y="1027367"/>
            <a:ext cx="6118983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- 1899~1931</a:t>
            </a:r>
          </a:p>
          <a:p>
            <a:pPr marL="457200" lvl="0" indent="-457200">
              <a:buFontTx/>
              <a:buChar char="-"/>
            </a:pPr>
            <a:r>
              <a:rPr lang="en-US" altLang="ko-KR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‘</a:t>
            </a:r>
            <a:r>
              <a:rPr lang="ko-KR" altLang="en-US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어린이</a:t>
            </a:r>
            <a:r>
              <a:rPr lang="en-US" altLang="ko-KR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’</a:t>
            </a:r>
            <a:r>
              <a:rPr lang="ko-KR" altLang="en-US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라는 말 사용</a:t>
            </a:r>
            <a:endParaRPr lang="en-US" altLang="ko-KR" sz="4000" dirty="0" smtClean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457200" lvl="0" indent="-457200">
              <a:buFontTx/>
              <a:buChar char="-"/>
            </a:pPr>
            <a:r>
              <a:rPr lang="ko-KR" altLang="en-US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한국 최초 아동잡지</a:t>
            </a:r>
            <a:endParaRPr lang="en-US" altLang="ko-KR" sz="4000" dirty="0" smtClean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lvl="0"/>
            <a:r>
              <a:rPr lang="en-US" altLang="ko-KR" sz="4000" dirty="0"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 &lt;</a:t>
            </a:r>
            <a:r>
              <a:rPr lang="ko-KR" altLang="en-US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어린이</a:t>
            </a:r>
            <a:r>
              <a:rPr lang="en-US" altLang="ko-KR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&gt; </a:t>
            </a:r>
            <a:r>
              <a:rPr lang="ko-KR" altLang="en-US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창간</a:t>
            </a:r>
            <a:endParaRPr lang="en-US" altLang="ko-KR" sz="4000" dirty="0" smtClean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457200" lvl="0" indent="-457200">
              <a:buFontTx/>
              <a:buChar char="-"/>
            </a:pPr>
            <a:r>
              <a:rPr lang="ko-KR" altLang="en-US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아동문화운동 단체</a:t>
            </a:r>
            <a:endParaRPr lang="en-US" altLang="ko-KR" sz="4000" dirty="0" smtClean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lvl="0"/>
            <a:r>
              <a:rPr lang="en-US" altLang="ko-KR" sz="4000" dirty="0"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‘</a:t>
            </a:r>
            <a:r>
              <a:rPr lang="ko-KR" altLang="en-US" sz="4000" dirty="0" err="1" smtClean="0">
                <a:latin typeface="HY강B" panose="02030600000101010101" pitchFamily="18" charset="-127"/>
                <a:ea typeface="HY강B" panose="02030600000101010101" pitchFamily="18" charset="-127"/>
              </a:rPr>
              <a:t>색동회</a:t>
            </a:r>
            <a:r>
              <a:rPr lang="en-US" altLang="ko-KR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’</a:t>
            </a:r>
            <a:r>
              <a:rPr lang="ko-KR" altLang="en-US" sz="4000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조직</a:t>
            </a:r>
            <a:endParaRPr lang="en-US" altLang="ko-KR" sz="4000" dirty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lvl="0"/>
            <a:endParaRPr lang="ko-KR" altLang="en-US" sz="4000" dirty="0"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ko-KR" altLang="en-US" sz="40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95" y="1027367"/>
            <a:ext cx="2922765" cy="3982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5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속표지를 살펴봅시다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92232"/>
              </p:ext>
            </p:extLst>
          </p:nvPr>
        </p:nvGraphicFramePr>
        <p:xfrm>
          <a:off x="5737411" y="1983068"/>
          <a:ext cx="3310795" cy="17983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3107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4625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HY강B" panose="02030600000101010101" pitchFamily="18" charset="-127"/>
                          <a:ea typeface="HY강B" panose="02030600000101010101" pitchFamily="18" charset="-127"/>
                        </a:rPr>
                        <a:t>속표지를 보면서</a:t>
                      </a:r>
                      <a:endParaRPr lang="en-US" altLang="ko-KR" sz="28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HY강B" panose="02030600000101010101" pitchFamily="18" charset="-127"/>
                        <a:ea typeface="HY강B" panose="02030600000101010101" pitchFamily="18" charset="-127"/>
                      </a:endParaRPr>
                    </a:p>
                    <a:p>
                      <a:pPr algn="ctr"/>
                      <a:r>
                        <a:rPr lang="ko-KR" altLang="en-US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HY강B" panose="02030600000101010101" pitchFamily="18" charset="-127"/>
                          <a:ea typeface="HY강B" panose="02030600000101010101" pitchFamily="18" charset="-127"/>
                        </a:rPr>
                        <a:t>글 작가와 </a:t>
                      </a:r>
                      <a:endParaRPr lang="en-US" altLang="ko-KR" sz="28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HY강B" panose="02030600000101010101" pitchFamily="18" charset="-127"/>
                        <a:ea typeface="HY강B" panose="02030600000101010101" pitchFamily="18" charset="-127"/>
                      </a:endParaRPr>
                    </a:p>
                    <a:p>
                      <a:pPr algn="ctr"/>
                      <a:r>
                        <a:rPr lang="ko-KR" altLang="en-US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HY강B" panose="02030600000101010101" pitchFamily="18" charset="-127"/>
                          <a:ea typeface="HY강B" panose="02030600000101010101" pitchFamily="18" charset="-127"/>
                        </a:rPr>
                        <a:t>그림 작가 이름을 </a:t>
                      </a:r>
                      <a:endParaRPr lang="en-US" altLang="ko-KR" sz="28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HY강B" panose="02030600000101010101" pitchFamily="18" charset="-127"/>
                        <a:ea typeface="HY강B" panose="02030600000101010101" pitchFamily="18" charset="-127"/>
                      </a:endParaRPr>
                    </a:p>
                    <a:p>
                      <a:pPr algn="ctr"/>
                      <a:r>
                        <a:rPr lang="ko-KR" altLang="en-US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HY강B" panose="02030600000101010101" pitchFamily="18" charset="-127"/>
                          <a:ea typeface="HY강B" panose="02030600000101010101" pitchFamily="18" charset="-127"/>
                        </a:rPr>
                        <a:t>확인해요</a:t>
                      </a:r>
                      <a:r>
                        <a:rPr lang="en-US" altLang="ko-KR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HY강B" panose="02030600000101010101" pitchFamily="18" charset="-127"/>
                          <a:ea typeface="HY강B" panose="02030600000101010101" pitchFamily="18" charset="-127"/>
                        </a:rPr>
                        <a:t>.</a:t>
                      </a:r>
                      <a:endParaRPr lang="ko-KR" alt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8" y="943956"/>
            <a:ext cx="5552039" cy="660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8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책을 훑어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857064"/>
            <a:ext cx="9043416" cy="321328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등장인물들이 어떤 사이인지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</a:t>
            </a: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일이 일어나는지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생각하면서 그림을 살펴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6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함께 확인해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052990"/>
            <a:ext cx="9043416" cy="76290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등장하는 동물은 무엇입니까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43781" y="1992627"/>
            <a:ext cx="7873548" cy="102489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병아리 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황소 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파리 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</a:t>
            </a:r>
            <a:endParaRPr lang="en-US" altLang="ko-KR" sz="4000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3125630"/>
            <a:ext cx="9043416" cy="173897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동물들 사이에 어떤 일이 일어난 것 같나요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7131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2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어려운 단어를 찾아 보아요</a:t>
            </a:r>
            <a:endParaRPr lang="ko-KR" altLang="en-US" sz="2000" dirty="0">
              <a:solidFill>
                <a:srgbClr val="6A5074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8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책을 읽으면서 어려운 단어를 찾아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588" y="889660"/>
            <a:ext cx="8779371" cy="405678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책을 읽으면서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뜻을 모르는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어려운 단어를 찾아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학습지에 적어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endParaRPr lang="en-US" altLang="ko-KR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1424" y="2935280"/>
            <a:ext cx="2381238" cy="201116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7099805" y="3513582"/>
            <a:ext cx="1769204" cy="1552776"/>
          </a:xfrm>
          <a:prstGeom prst="rect">
            <a:avLst/>
          </a:prstGeom>
        </p:spPr>
      </p:pic>
      <p:sp>
        <p:nvSpPr>
          <p:cNvPr id="10" name="구름 모양 설명선 9"/>
          <p:cNvSpPr/>
          <p:nvPr/>
        </p:nvSpPr>
        <p:spPr>
          <a:xfrm>
            <a:off x="6621137" y="1379309"/>
            <a:ext cx="2194822" cy="1742861"/>
          </a:xfrm>
          <a:prstGeom prst="cloudCallout">
            <a:avLst>
              <a:gd name="adj1" fmla="val 18075"/>
              <a:gd name="adj2" fmla="val 5505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chemeClr val="bg2">
                    <a:lumMod val="50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무슨</a:t>
            </a:r>
            <a:endParaRPr lang="en-US" altLang="ko-KR" sz="2800" b="1" dirty="0" smtClean="0">
              <a:solidFill>
                <a:schemeClr val="bg2">
                  <a:lumMod val="50000"/>
                </a:schemeClr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2800" b="1" dirty="0" smtClean="0">
                <a:solidFill>
                  <a:schemeClr val="bg2">
                    <a:lumMod val="50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뜻이지</a:t>
            </a:r>
            <a:r>
              <a:rPr lang="en-US" altLang="ko-KR" sz="2800" b="1" dirty="0" smtClean="0">
                <a:solidFill>
                  <a:schemeClr val="bg2">
                    <a:lumMod val="50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2800" b="1" dirty="0">
              <a:solidFill>
                <a:schemeClr val="bg2">
                  <a:lumMod val="50000"/>
                </a:schemeClr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034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어떻게 해야 할까요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?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588" y="889660"/>
            <a:ext cx="8779371" cy="405678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36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11" name="모서리가 둥근 사각형 설명선 10"/>
          <p:cNvSpPr/>
          <p:nvPr/>
        </p:nvSpPr>
        <p:spPr>
          <a:xfrm>
            <a:off x="231354" y="1277279"/>
            <a:ext cx="6610121" cy="2600658"/>
          </a:xfrm>
          <a:prstGeom prst="wedgeRoundRectCallout">
            <a:avLst>
              <a:gd name="adj1" fmla="val 60921"/>
              <a:gd name="adj2" fmla="val 2889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단어의 뜻을 찾기 위해</a:t>
            </a:r>
            <a:endParaRPr lang="en-US" altLang="ko-KR" sz="4400" b="1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4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국어사전을 사용합니다</a:t>
            </a:r>
            <a:r>
              <a:rPr lang="en-US" altLang="ko-KR" sz="44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369" y="3035147"/>
            <a:ext cx="2301884" cy="2301884"/>
          </a:xfrm>
          <a:prstGeom prst="rect">
            <a:avLst/>
          </a:prstGeom>
        </p:spPr>
      </p:pic>
      <p:sp>
        <p:nvSpPr>
          <p:cNvPr id="4" name="모서리가 둥근 직사각형 3"/>
          <p:cNvSpPr/>
          <p:nvPr/>
        </p:nvSpPr>
        <p:spPr>
          <a:xfrm>
            <a:off x="544660" y="2577608"/>
            <a:ext cx="2258458" cy="826266"/>
          </a:xfrm>
          <a:prstGeom prst="round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95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3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국어사전을 사용해 보아요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.</a:t>
            </a:r>
            <a:endParaRPr lang="ko-KR" altLang="en-US" sz="2000" dirty="0">
              <a:solidFill>
                <a:srgbClr val="6A5074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92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241766"/>
            <a:ext cx="8851392" cy="4521035"/>
          </a:xfrm>
          <a:prstGeom prst="rect">
            <a:avLst/>
          </a:prstGeom>
        </p:spPr>
      </p:pic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8098461" y="4352925"/>
            <a:ext cx="1045539" cy="80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8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82323" y="2087732"/>
            <a:ext cx="8909080" cy="2767732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국어사전 사용 방법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093422"/>
            <a:ext cx="9043416" cy="89411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3012675" y="874105"/>
            <a:ext cx="387275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</a:t>
            </a:r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자음 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순서</a:t>
            </a:r>
            <a:endParaRPr lang="ko-KR" altLang="en-US" sz="4400" dirty="0"/>
          </a:p>
        </p:txBody>
      </p:sp>
      <p:sp>
        <p:nvSpPr>
          <p:cNvPr id="16" name="직사각형 15"/>
          <p:cNvSpPr/>
          <p:nvPr/>
        </p:nvSpPr>
        <p:spPr>
          <a:xfrm>
            <a:off x="229147" y="1929287"/>
            <a:ext cx="83570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ㄱ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ㄲ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ㄴ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ㄷ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ㄸ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ㄹ</a:t>
            </a:r>
            <a:r>
              <a:rPr lang="ko-KR" altLang="en-US" sz="6000" b="1" kern="0" spc="-14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ㅁ</a:t>
            </a:r>
            <a:endParaRPr lang="en-US" altLang="ko-KR" sz="6000" b="1" kern="0" spc="-140" dirty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6000" b="1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ㅂ</a:t>
            </a:r>
            <a:r>
              <a:rPr lang="ko-KR" altLang="en-US" sz="6000" b="1" kern="0" spc="-14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ㅃ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ㅅ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ㅆ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ㅇ</a:t>
            </a:r>
            <a:r>
              <a:rPr lang="ko-KR" altLang="en-US" sz="6000" b="1" kern="0" spc="-14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ㅈ</a:t>
            </a:r>
            <a:r>
              <a:rPr lang="ko-KR" altLang="en-US" sz="6000" b="1" kern="0" spc="-14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ㅉ</a:t>
            </a:r>
            <a:endParaRPr lang="en-US" altLang="ko-KR" sz="6000" b="1" kern="0" spc="-14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6000" b="1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ㅊ</a:t>
            </a:r>
            <a:r>
              <a:rPr lang="ko-KR" altLang="en-US" sz="6000" b="1" kern="0" spc="-14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ㅋ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ㅌ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ㅍ</a:t>
            </a:r>
            <a:r>
              <a:rPr lang="ko-KR" altLang="en-US" sz="6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6000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ㅎ</a:t>
            </a:r>
            <a:endParaRPr lang="ko-KR" altLang="en-US" sz="6000" kern="0" dirty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006997" y="2246177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1784847" y="2246177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005298" y="2130301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3932771" y="2209323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4838561" y="2241251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935613" y="215472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6819057" y="2241251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860940" y="308204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1989615" y="306125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2939434" y="306125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3863187" y="3005976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4841950" y="3177720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5764264" y="313288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733520" y="3129593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1942440" y="403478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2801793" y="4074487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3898436" y="400723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4813006" y="412280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5840056" y="406204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265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9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30690" y="2270026"/>
            <a:ext cx="8909080" cy="2767732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338359" y="2246177"/>
            <a:ext cx="8247888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1">
              <a:lnSpc>
                <a:spcPct val="120000"/>
              </a:lnSpc>
            </a:pP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ㅏ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ㅐ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ㅑ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ㅒ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ㅓ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ㅔ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ㅕ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ㅖ</a:t>
            </a:r>
            <a:endParaRPr lang="en-US" altLang="ko-KR" sz="4800" b="1" kern="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 fontAlgn="base" latinLnBrk="1">
              <a:lnSpc>
                <a:spcPct val="120000"/>
              </a:lnSpc>
            </a:pPr>
            <a:r>
              <a:rPr lang="ko-KR" altLang="en-US" sz="4800" b="1" kern="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ㅗ</a:t>
            </a:r>
            <a:r>
              <a:rPr lang="ko-KR" altLang="en-US" sz="4800" b="1" kern="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ㅘ</a:t>
            </a:r>
            <a:r>
              <a:rPr lang="ko-KR" altLang="en-US" sz="4800" b="1" kern="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ㅙ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ㅚ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ㅛ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ㅜ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ㅝ</a:t>
            </a:r>
            <a:endParaRPr lang="en-US" altLang="ko-KR" sz="4800" b="1" kern="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 fontAlgn="base" latinLnBrk="1">
              <a:lnSpc>
                <a:spcPct val="120000"/>
              </a:lnSpc>
            </a:pPr>
            <a:r>
              <a:rPr lang="ko-KR" altLang="en-US" sz="4800" b="1" kern="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ㅞ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ㅟ</a:t>
            </a:r>
            <a:r>
              <a:rPr lang="ko-KR" altLang="en-US" sz="4800" b="1" kern="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ㅠ</a:t>
            </a:r>
            <a:r>
              <a:rPr lang="ko-KR" altLang="en-US" sz="4800" b="1" kern="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ㅡ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ㅢ</a:t>
            </a:r>
            <a:r>
              <a:rPr lang="ko-KR" altLang="en-US" sz="48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8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ㅣ</a:t>
            </a:r>
            <a:endParaRPr lang="ko-KR" altLang="en-US" kern="0" spc="0" dirty="0">
              <a:solidFill>
                <a:srgbClr val="000000"/>
              </a:solidFill>
              <a:effectLst/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국어사전 사용 방법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093422"/>
            <a:ext cx="9043416" cy="89411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3012675" y="874105"/>
            <a:ext cx="387275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</a:t>
            </a:r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모음 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순서</a:t>
            </a:r>
            <a:endParaRPr lang="ko-KR" altLang="en-US" sz="4400" dirty="0"/>
          </a:p>
        </p:txBody>
      </p:sp>
      <p:sp>
        <p:nvSpPr>
          <p:cNvPr id="9" name="직사각형 8"/>
          <p:cNvSpPr/>
          <p:nvPr/>
        </p:nvSpPr>
        <p:spPr>
          <a:xfrm>
            <a:off x="1071005" y="247648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1945781" y="247648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2820557" y="246422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3598177" y="243765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4377797" y="247149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5142393" y="246422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5935613" y="247149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6786020" y="246422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직사각형 41"/>
          <p:cNvSpPr/>
          <p:nvPr/>
        </p:nvSpPr>
        <p:spPr>
          <a:xfrm>
            <a:off x="1547903" y="3378966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2345840" y="329791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3295466" y="3306547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3999234" y="331518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4800941" y="329509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5531886" y="331518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485394" y="329509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2062856" y="4187965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2793801" y="418961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3635411" y="417409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4462303" y="4190240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276333" y="4186805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6090363" y="4166135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4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9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117459" y="2027010"/>
            <a:ext cx="8909080" cy="3038766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347884" y="1818447"/>
            <a:ext cx="8247888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1">
              <a:lnSpc>
                <a:spcPct val="120000"/>
              </a:lnSpc>
            </a:pP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ㄱ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ㄲ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ㄳ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ㄴ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ㄵ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ㄶ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ㄷ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endParaRPr lang="en-US" altLang="ko-KR" sz="4400" b="1" kern="0" spc="-9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 fontAlgn="base" latinLnBrk="1">
              <a:lnSpc>
                <a:spcPct val="120000"/>
              </a:lnSpc>
            </a:pPr>
            <a:r>
              <a:rPr lang="ko-KR" altLang="en-US" sz="4400" b="1" kern="0" spc="-9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ㄹ</a:t>
            </a:r>
            <a:r>
              <a:rPr lang="ko-KR" altLang="en-US" sz="4400" b="1" kern="0" spc="-9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ㄺ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ㄻ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ㄼ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ㄽ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ㄾ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ㄿ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ㅀ</a:t>
            </a:r>
            <a:endParaRPr lang="en-US" altLang="ko-KR" sz="4400" b="1" kern="0" spc="-9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 fontAlgn="base" latinLnBrk="1">
              <a:lnSpc>
                <a:spcPct val="120000"/>
              </a:lnSpc>
            </a:pPr>
            <a:r>
              <a:rPr lang="ko-KR" altLang="en-US" sz="4400" b="1" kern="0" spc="-9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ㅁ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ㅂ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ㅄ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ㅅ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ㅆ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ㅇ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ㅈ</a:t>
            </a:r>
            <a:endParaRPr lang="en-US" altLang="ko-KR" sz="4400" b="1" kern="0" spc="-9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 fontAlgn="base" latinLnBrk="1">
              <a:lnSpc>
                <a:spcPct val="120000"/>
              </a:lnSpc>
            </a:pPr>
            <a:r>
              <a:rPr lang="ko-KR" altLang="en-US" sz="4400" b="1" kern="0" spc="-9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ㅊ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ㅋ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ㅌ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ㅍ</a:t>
            </a:r>
            <a:r>
              <a:rPr lang="ko-KR" altLang="en-US" sz="44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b="1" kern="0" spc="-9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ㅎ</a:t>
            </a:r>
            <a:endParaRPr lang="ko-KR" altLang="en-US" sz="1600" kern="0" dirty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국어사전 사용 방법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093422"/>
            <a:ext cx="9043416" cy="89411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3012675" y="874105"/>
            <a:ext cx="387275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</a:t>
            </a:r>
            <a:r>
              <a:rPr lang="ko-KR" altLang="en-US" sz="4400" b="1" dirty="0" err="1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받침자음</a:t>
            </a:r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순서</a:t>
            </a:r>
            <a:endParaRPr lang="ko-KR" altLang="en-US" sz="4400" dirty="0"/>
          </a:p>
        </p:txBody>
      </p:sp>
      <p:sp>
        <p:nvSpPr>
          <p:cNvPr id="9" name="직사각형 8"/>
          <p:cNvSpPr/>
          <p:nvPr/>
        </p:nvSpPr>
        <p:spPr>
          <a:xfrm>
            <a:off x="1766330" y="213915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537765" y="214867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3261642" y="213915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3890551" y="213915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/>
          <p:cNvSpPr/>
          <p:nvPr/>
        </p:nvSpPr>
        <p:spPr>
          <a:xfrm>
            <a:off x="4615143" y="213915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5375180" y="213915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6147682" y="213041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/>
          <p:cNvSpPr/>
          <p:nvPr/>
        </p:nvSpPr>
        <p:spPr>
          <a:xfrm>
            <a:off x="1458558" y="280783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/>
          <p:cNvSpPr/>
          <p:nvPr/>
        </p:nvSpPr>
        <p:spPr>
          <a:xfrm>
            <a:off x="2215269" y="278655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직사각형 59"/>
          <p:cNvSpPr/>
          <p:nvPr/>
        </p:nvSpPr>
        <p:spPr>
          <a:xfrm>
            <a:off x="2949855" y="281616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직사각형 60"/>
          <p:cNvSpPr/>
          <p:nvPr/>
        </p:nvSpPr>
        <p:spPr>
          <a:xfrm>
            <a:off x="3547484" y="278655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직사각형 61"/>
          <p:cNvSpPr/>
          <p:nvPr/>
        </p:nvSpPr>
        <p:spPr>
          <a:xfrm>
            <a:off x="4193565" y="278655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4974960" y="2804825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5711594" y="277636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직사각형 64"/>
          <p:cNvSpPr/>
          <p:nvPr/>
        </p:nvSpPr>
        <p:spPr>
          <a:xfrm>
            <a:off x="6433524" y="2804825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1929411" y="358557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직사각형 66"/>
          <p:cNvSpPr/>
          <p:nvPr/>
        </p:nvSpPr>
        <p:spPr>
          <a:xfrm>
            <a:off x="2597665" y="3574218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직사각형 67"/>
          <p:cNvSpPr/>
          <p:nvPr/>
        </p:nvSpPr>
        <p:spPr>
          <a:xfrm>
            <a:off x="3321542" y="358557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직사각형 68"/>
          <p:cNvSpPr/>
          <p:nvPr/>
        </p:nvSpPr>
        <p:spPr>
          <a:xfrm>
            <a:off x="4001817" y="3555969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직사각형 69"/>
          <p:cNvSpPr/>
          <p:nvPr/>
        </p:nvSpPr>
        <p:spPr>
          <a:xfrm>
            <a:off x="4663064" y="3607290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직사각형 70"/>
          <p:cNvSpPr/>
          <p:nvPr/>
        </p:nvSpPr>
        <p:spPr>
          <a:xfrm>
            <a:off x="5492836" y="3607290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직사각형 71"/>
          <p:cNvSpPr/>
          <p:nvPr/>
        </p:nvSpPr>
        <p:spPr>
          <a:xfrm>
            <a:off x="6260560" y="362505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직사각형 72"/>
          <p:cNvSpPr/>
          <p:nvPr/>
        </p:nvSpPr>
        <p:spPr>
          <a:xfrm>
            <a:off x="2537764" y="4302472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3304940" y="4291111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직사각형 74"/>
          <p:cNvSpPr/>
          <p:nvPr/>
        </p:nvSpPr>
        <p:spPr>
          <a:xfrm>
            <a:off x="3948379" y="4291111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/>
          <p:cNvSpPr/>
          <p:nvPr/>
        </p:nvSpPr>
        <p:spPr>
          <a:xfrm>
            <a:off x="4654157" y="428099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/>
          <p:cNvSpPr/>
          <p:nvPr/>
        </p:nvSpPr>
        <p:spPr>
          <a:xfrm>
            <a:off x="5483705" y="4280994"/>
            <a:ext cx="949819" cy="67742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725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9" grpId="0" animBg="1"/>
      <p:bldP spid="31" grpId="0" animBg="1"/>
      <p:bldP spid="32" grpId="0" animBg="1"/>
      <p:bldP spid="3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209503" y="143006"/>
            <a:ext cx="8723376" cy="137045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209503" y="1690163"/>
            <a:ext cx="8723376" cy="162519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모서리가 둥근 직사각형 6"/>
          <p:cNvSpPr/>
          <p:nvPr/>
        </p:nvSpPr>
        <p:spPr>
          <a:xfrm>
            <a:off x="36576" y="3492054"/>
            <a:ext cx="9070039" cy="162519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1214493" y="100584"/>
            <a:ext cx="68451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1"/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ㄱ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ㄲ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ㄴ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ㄷ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ㄸ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ㄹ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ㅁ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ㅂ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ㅃ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endParaRPr lang="en-US" altLang="ko-KR" sz="4000" b="1" kern="0" spc="-14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 fontAlgn="base" latinLnBrk="1"/>
            <a:r>
              <a:rPr lang="ko-KR" altLang="en-US" sz="4000" b="1" kern="0" spc="-14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ㅅ</a:t>
            </a:r>
            <a:r>
              <a:rPr lang="ko-KR" altLang="en-US" sz="4000" b="1" kern="0" spc="-14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ㅆ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ㅇ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ㅈ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ㅉ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ㅊ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ㅋ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ㅌ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ㅍ</a:t>
            </a:r>
            <a:r>
              <a:rPr lang="ko-KR" altLang="en-US" sz="4000" b="1" kern="0" spc="-14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kern="0" spc="-14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ㅎ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28375" y="1717929"/>
            <a:ext cx="8558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1">
              <a:lnSpc>
                <a:spcPct val="120000"/>
              </a:lnSpc>
            </a:pP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ㅏ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ㅐ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ㅑ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ㅒ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ㅓ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ㅔ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ㅕ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ㅖ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ㅗ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ㅘ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ㅙ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ㅚ</a:t>
            </a:r>
            <a:endParaRPr lang="en-US" altLang="ko-KR" sz="4000" b="1" kern="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 fontAlgn="base" latinLnBrk="1">
              <a:lnSpc>
                <a:spcPct val="120000"/>
              </a:lnSpc>
            </a:pPr>
            <a:r>
              <a:rPr lang="ko-KR" altLang="en-US" sz="4000" b="1" kern="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ㅛ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ㅜ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ㅝ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ㅞ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ㅟ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ㅠ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ㅡ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ㅢ</a:t>
            </a:r>
            <a:r>
              <a:rPr lang="ko-KR" altLang="en-US" sz="4000" b="1" kern="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ㅣ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0" y="3445073"/>
            <a:ext cx="9070039" cy="1472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1">
              <a:lnSpc>
                <a:spcPct val="120000"/>
              </a:lnSpc>
            </a:pP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ㄱ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ㄲ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ㄳ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ㄴ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ㄵ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ㄶ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ㄷ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ㄹ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ㄺ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ㄻ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ㄼ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ㄽ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ㄾ</a:t>
            </a:r>
            <a:endParaRPr lang="en-US" altLang="ko-KR" sz="4000" b="1" kern="0" spc="-90" dirty="0" smtClean="0">
              <a:solidFill>
                <a:srgbClr val="00000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 fontAlgn="base" latinLnBrk="1">
              <a:lnSpc>
                <a:spcPct val="120000"/>
              </a:lnSpc>
            </a:pPr>
            <a:r>
              <a:rPr lang="ko-KR" altLang="en-US" sz="4000" b="1" kern="0" spc="-9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ㄿ</a:t>
            </a:r>
            <a:r>
              <a:rPr lang="ko-KR" altLang="en-US" sz="4000" b="1" kern="0" spc="-9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ㅀ</a:t>
            </a:r>
            <a:r>
              <a:rPr lang="ko-KR" altLang="en-US" sz="4000" b="1" kern="0" spc="-90" dirty="0" smtClean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ㅁ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ㅂ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ㅄ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ㅅ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ㅆ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ㅇ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ㅈ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ㅊ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ㅋ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ㅌ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ㅍ</a:t>
            </a:r>
            <a:r>
              <a:rPr lang="ko-KR" altLang="en-US" sz="4000" b="1" kern="0" spc="-90" dirty="0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kern="0" spc="-90" dirty="0" err="1">
                <a:solidFill>
                  <a:srgbClr val="00000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ㅎ</a:t>
            </a:r>
            <a:endParaRPr lang="ko-KR" altLang="en-US" sz="1400" kern="0" spc="0" dirty="0">
              <a:solidFill>
                <a:srgbClr val="000000"/>
              </a:solidFill>
              <a:effectLst/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838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82323" y="3700838"/>
            <a:ext cx="8909080" cy="1154626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국어사전 사용 방법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퀴즈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093422"/>
            <a:ext cx="9043416" cy="215073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325753" y="3871378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다음 단어들 중 국어사전에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가장 앞에 실린 것은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1291906" y="2597826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컵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빵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물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책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배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000" b="1" dirty="0"/>
          </a:p>
        </p:txBody>
      </p:sp>
      <p:sp>
        <p:nvSpPr>
          <p:cNvPr id="16" name="직사각형 15"/>
          <p:cNvSpPr/>
          <p:nvPr/>
        </p:nvSpPr>
        <p:spPr>
          <a:xfrm>
            <a:off x="1152691" y="3923117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정답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(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물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4720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14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82323" y="3700838"/>
            <a:ext cx="8909080" cy="1154626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국어사전 사용 방법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퀴즈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093422"/>
            <a:ext cx="9043416" cy="215073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239934" y="3856483"/>
            <a:ext cx="846587" cy="74302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8144816" y="751791"/>
            <a:ext cx="846587" cy="743023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7341126" y="781989"/>
            <a:ext cx="844743" cy="74302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1" t="49779" r="8780" b="8888"/>
          <a:stretch/>
        </p:blipFill>
        <p:spPr>
          <a:xfrm rot="20971167" flipH="1">
            <a:off x="6589537" y="743691"/>
            <a:ext cx="899665" cy="81354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다음 단어들을 국어사전에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 실린 순서대로 말하시오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1291906" y="2597826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나방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가위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마차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하마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아빠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000" b="1" dirty="0"/>
          </a:p>
        </p:txBody>
      </p:sp>
      <p:sp>
        <p:nvSpPr>
          <p:cNvPr id="16" name="직사각형 15"/>
          <p:cNvSpPr/>
          <p:nvPr/>
        </p:nvSpPr>
        <p:spPr>
          <a:xfrm>
            <a:off x="1152691" y="3923117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정답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(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가위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나방 </a:t>
            </a:r>
            <a:r>
              <a:rPr lang="en-US" altLang="ko-KR" sz="36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마차</a:t>
            </a:r>
            <a:r>
              <a:rPr lang="en-US" altLang="ko-KR" sz="36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-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아빠 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하마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19052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14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82323" y="3700838"/>
            <a:ext cx="8909080" cy="1154626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국어사전 사용 방법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퀴즈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093422"/>
            <a:ext cx="9043416" cy="215073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8" t="18668" r="46703" b="39999"/>
          <a:stretch/>
        </p:blipFill>
        <p:spPr>
          <a:xfrm>
            <a:off x="306104" y="3826425"/>
            <a:ext cx="846587" cy="743023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다음 단어들 중 국어사전에    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가장 마지막에 실린 것은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1291906" y="2597826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사장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실망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수건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시장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사랑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000" b="1" dirty="0"/>
          </a:p>
        </p:txBody>
      </p:sp>
      <p:sp>
        <p:nvSpPr>
          <p:cNvPr id="16" name="직사각형 15"/>
          <p:cNvSpPr/>
          <p:nvPr/>
        </p:nvSpPr>
        <p:spPr>
          <a:xfrm>
            <a:off x="1152691" y="3923117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정답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(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실망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18455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14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82323" y="3700838"/>
            <a:ext cx="8909080" cy="1154626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국어사전 사용 방법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퀴즈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093422"/>
            <a:ext cx="9043416" cy="215073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91423" y="3874768"/>
            <a:ext cx="844743" cy="743023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44660" y="997388"/>
            <a:ext cx="820612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4.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다음 단어들을 국어사전에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 실린 순서대로 말하시오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/>
          </a:p>
        </p:txBody>
      </p:sp>
      <p:sp>
        <p:nvSpPr>
          <p:cNvPr id="14" name="직사각형 13"/>
          <p:cNvSpPr/>
          <p:nvPr/>
        </p:nvSpPr>
        <p:spPr>
          <a:xfrm>
            <a:off x="1291906" y="2597826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일기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암기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위로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아이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유리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000" b="1" dirty="0"/>
          </a:p>
        </p:txBody>
      </p:sp>
      <p:sp>
        <p:nvSpPr>
          <p:cNvPr id="16" name="직사각형 15"/>
          <p:cNvSpPr/>
          <p:nvPr/>
        </p:nvSpPr>
        <p:spPr>
          <a:xfrm>
            <a:off x="896139" y="3923113"/>
            <a:ext cx="8206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정답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(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아이 </a:t>
            </a:r>
            <a:r>
              <a:rPr lang="en-US" altLang="ko-KR" sz="36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암기 </a:t>
            </a:r>
            <a:r>
              <a:rPr lang="en-US" altLang="ko-KR" sz="36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위로 </a:t>
            </a:r>
            <a:r>
              <a:rPr lang="en-US" altLang="ko-KR" sz="36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유리 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일기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94757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14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국어사전 사용 방법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퀴즈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-52013" y="926235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093422"/>
            <a:ext cx="8983981" cy="328655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439220" y="1151649"/>
            <a:ext cx="82061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* 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학습지에 적어 놓은 단어들을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국어사전에 순서대로 적어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*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국어사전에서 뜻을 찾아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학습지에</a:t>
            </a:r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적어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35" y="3255264"/>
            <a:ext cx="2320306" cy="232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79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677920" y="115765"/>
            <a:ext cx="1666240" cy="1602154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24628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마무리하며</a:t>
            </a:r>
            <a:endParaRPr lang="ko-KR" altLang="en-US" sz="1100" dirty="0">
              <a:solidFill>
                <a:schemeClr val="bg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838234"/>
            <a:ext cx="8601892" cy="307920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이번 </a:t>
            </a:r>
            <a:r>
              <a:rPr lang="ko-KR" altLang="en-US" sz="32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차시에서는</a:t>
            </a:r>
            <a:r>
              <a:rPr lang="ko-KR" altLang="en-US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en-US" altLang="ko-KR" sz="32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&lt;</a:t>
            </a:r>
            <a:r>
              <a:rPr lang="ko-KR" altLang="en-US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모기와 황소</a:t>
            </a:r>
            <a:r>
              <a:rPr lang="en-US" altLang="ko-KR" sz="32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&gt;</a:t>
            </a:r>
            <a:r>
              <a:rPr lang="ko-KR" altLang="en-US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의 그림과 단어를 중심으로 살펴 보고 탐색하였습니다</a:t>
            </a:r>
            <a:r>
              <a:rPr lang="en-US" altLang="ko-KR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</a:p>
          <a:p>
            <a:pPr algn="ctr"/>
            <a:r>
              <a:rPr lang="ko-KR" altLang="en-US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다음 시간에는 </a:t>
            </a:r>
            <a:r>
              <a:rPr lang="en-US" altLang="ko-KR" sz="32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&lt;</a:t>
            </a:r>
            <a:r>
              <a:rPr lang="ko-KR" altLang="en-US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모기와 황소</a:t>
            </a:r>
            <a:r>
              <a:rPr lang="en-US" altLang="ko-KR" sz="32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&gt;</a:t>
            </a:r>
            <a:r>
              <a:rPr lang="ko-KR" altLang="en-US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의 이야기의 흐름을 파악하고</a:t>
            </a:r>
            <a:r>
              <a:rPr lang="en-US" altLang="ko-KR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,</a:t>
            </a:r>
            <a:r>
              <a:rPr lang="ko-KR" altLang="en-US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의성어와 의태어를 살펴보겠습니다</a:t>
            </a:r>
            <a:r>
              <a:rPr lang="en-US" altLang="ko-KR" sz="32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32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43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1"/>
            <a:ext cx="9143980" cy="5143501"/>
          </a:xfrm>
          <a:prstGeom prst="rect">
            <a:avLst/>
          </a:prstGeom>
        </p:spPr>
      </p:pic>
      <p:sp>
        <p:nvSpPr>
          <p:cNvPr id="101" name="직사각형 100">
            <a:extLst>
              <a:ext uri="{FF2B5EF4-FFF2-40B4-BE49-F238E27FC236}">
                <a16:creationId xmlns:a16="http://schemas.microsoft.com/office/drawing/2014/main" xmlns="" id="{9E5703A2-EAA5-4547-866C-94B441A11C18}"/>
              </a:ext>
            </a:extLst>
          </p:cNvPr>
          <p:cNvSpPr/>
          <p:nvPr/>
        </p:nvSpPr>
        <p:spPr>
          <a:xfrm>
            <a:off x="125655" y="99694"/>
            <a:ext cx="8961099" cy="4944110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ea"/>
              <a:ea typeface="+mj-ea"/>
            </a:endParaRPr>
          </a:p>
        </p:txBody>
      </p:sp>
      <p:sp>
        <p:nvSpPr>
          <p:cNvPr id="102" name="직사각형 101">
            <a:extLst>
              <a:ext uri="{FF2B5EF4-FFF2-40B4-BE49-F238E27FC236}">
                <a16:creationId xmlns:a16="http://schemas.microsoft.com/office/drawing/2014/main" xmlns="" id="{F09681B0-C45F-4311-AE97-9215E59EEDF2}"/>
              </a:ext>
            </a:extLst>
          </p:cNvPr>
          <p:cNvSpPr/>
          <p:nvPr/>
        </p:nvSpPr>
        <p:spPr>
          <a:xfrm>
            <a:off x="4513828" y="1137226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ko-KR" altLang="en-US" sz="5400" dirty="0">
              <a:solidFill>
                <a:srgbClr val="7030A0"/>
              </a:solidFill>
              <a:latin typeface="+mj-ea"/>
              <a:ea typeface="+mj-ea"/>
            </a:endParaRPr>
          </a:p>
        </p:txBody>
      </p:sp>
      <p:cxnSp>
        <p:nvCxnSpPr>
          <p:cNvPr id="10" name="직선 연결선 9"/>
          <p:cNvCxnSpPr>
            <a:stCxn id="18" idx="0"/>
          </p:cNvCxnSpPr>
          <p:nvPr/>
        </p:nvCxnSpPr>
        <p:spPr>
          <a:xfrm flipV="1">
            <a:off x="3971633" y="3068952"/>
            <a:ext cx="634572" cy="90404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4"/>
          <p:cNvSpPr/>
          <p:nvPr/>
        </p:nvSpPr>
        <p:spPr>
          <a:xfrm>
            <a:off x="0" y="0"/>
            <a:ext cx="2492900" cy="559157"/>
          </a:xfrm>
          <a:prstGeom prst="roundRect">
            <a:avLst>
              <a:gd name="adj" fmla="val 0"/>
            </a:avLst>
          </a:prstGeom>
          <a:solidFill>
            <a:srgbClr val="FBF2EF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742950" indent="-742950" algn="r">
              <a:defRPr/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H="1">
            <a:off x="3409053" y="2631904"/>
            <a:ext cx="843857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5391274" y="4412527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재미나 감동 느끼기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79141" y="3972998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등장하는 동물들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6227" y="3355431"/>
            <a:ext cx="1290439" cy="40154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동물의 특징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667655" y="3770611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3" name="직선 연결선 62"/>
          <p:cNvCxnSpPr/>
          <p:nvPr/>
        </p:nvCxnSpPr>
        <p:spPr>
          <a:xfrm flipH="1">
            <a:off x="6248147" y="4202659"/>
            <a:ext cx="859766" cy="2098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stCxn id="62" idx="2"/>
            <a:endCxn id="69" idx="0"/>
          </p:cNvCxnSpPr>
          <p:nvPr/>
        </p:nvCxnSpPr>
        <p:spPr>
          <a:xfrm>
            <a:off x="7026544" y="4202659"/>
            <a:ext cx="1042390" cy="2098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모서리가 둥근 직사각형 68"/>
          <p:cNvSpPr/>
          <p:nvPr/>
        </p:nvSpPr>
        <p:spPr>
          <a:xfrm>
            <a:off x="7390035" y="4412527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인물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사건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배경 파악하기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1" name="직선 연결선 70"/>
          <p:cNvCxnSpPr>
            <a:stCxn id="62" idx="1"/>
          </p:cNvCxnSpPr>
          <p:nvPr/>
        </p:nvCxnSpPr>
        <p:spPr>
          <a:xfrm flipH="1" flipV="1">
            <a:off x="6230346" y="3717459"/>
            <a:ext cx="437309" cy="26917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4" name="모서리가 둥근 직사각형 103"/>
          <p:cNvSpPr/>
          <p:nvPr/>
        </p:nvSpPr>
        <p:spPr>
          <a:xfrm>
            <a:off x="1968164" y="3803439"/>
            <a:ext cx="1024538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과학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5" name="직선 연결선 104"/>
          <p:cNvCxnSpPr>
            <a:stCxn id="18" idx="1"/>
            <a:endCxn id="104" idx="3"/>
          </p:cNvCxnSpPr>
          <p:nvPr/>
        </p:nvCxnSpPr>
        <p:spPr>
          <a:xfrm flipH="1" flipV="1">
            <a:off x="2992702" y="4019463"/>
            <a:ext cx="286439" cy="16955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2086949" y="2462210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등장인물 사이의 갈등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8" name="직선 연결선 77"/>
          <p:cNvCxnSpPr/>
          <p:nvPr/>
        </p:nvCxnSpPr>
        <p:spPr>
          <a:xfrm>
            <a:off x="5004142" y="2729103"/>
            <a:ext cx="689661" cy="71287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모서리가 둥근 직사각형 81"/>
          <p:cNvSpPr/>
          <p:nvPr/>
        </p:nvSpPr>
        <p:spPr>
          <a:xfrm>
            <a:off x="5710441" y="3283001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책 읽기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3" name="모서리가 둥근 직사각형 92"/>
          <p:cNvSpPr/>
          <p:nvPr/>
        </p:nvSpPr>
        <p:spPr>
          <a:xfrm>
            <a:off x="1002802" y="2160703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도덕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1510539" y="1415345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대상과 상황에 따른 예절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2936317" y="649278"/>
            <a:ext cx="3418379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배려 있는 말하기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역할극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</p:txBody>
      </p:sp>
      <p:cxnSp>
        <p:nvCxnSpPr>
          <p:cNvPr id="109" name="직선 연결선 108"/>
          <p:cNvCxnSpPr>
            <a:stCxn id="93" idx="3"/>
            <a:endCxn id="43" idx="1"/>
          </p:cNvCxnSpPr>
          <p:nvPr/>
        </p:nvCxnSpPr>
        <p:spPr>
          <a:xfrm>
            <a:off x="1720579" y="2376727"/>
            <a:ext cx="366370" cy="30150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1" name="직선 연결선 110"/>
          <p:cNvCxnSpPr/>
          <p:nvPr/>
        </p:nvCxnSpPr>
        <p:spPr>
          <a:xfrm flipV="1">
            <a:off x="1313653" y="2014218"/>
            <a:ext cx="870275" cy="14937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3" name="직선 연결선 112"/>
          <p:cNvCxnSpPr>
            <a:endCxn id="104" idx="1"/>
          </p:cNvCxnSpPr>
          <p:nvPr/>
        </p:nvCxnSpPr>
        <p:spPr>
          <a:xfrm flipV="1">
            <a:off x="1607718" y="4019463"/>
            <a:ext cx="360446" cy="3855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14"/>
          <p:cNvSpPr/>
          <p:nvPr/>
        </p:nvSpPr>
        <p:spPr>
          <a:xfrm>
            <a:off x="266418" y="4078362"/>
            <a:ext cx="1290439" cy="62412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동물의 생김새와 환경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6955103" y="1358306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8" name="직선 연결선 57"/>
          <p:cNvCxnSpPr>
            <a:stCxn id="42" idx="3"/>
          </p:cNvCxnSpPr>
          <p:nvPr/>
        </p:nvCxnSpPr>
        <p:spPr>
          <a:xfrm>
            <a:off x="1656666" y="3556203"/>
            <a:ext cx="527262" cy="26266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>
            <a:stCxn id="62" idx="3"/>
          </p:cNvCxnSpPr>
          <p:nvPr/>
        </p:nvCxnSpPr>
        <p:spPr>
          <a:xfrm flipV="1">
            <a:off x="7385432" y="3715049"/>
            <a:ext cx="571544" cy="27158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5" name="모서리가 둥근 직사각형 54"/>
          <p:cNvSpPr/>
          <p:nvPr/>
        </p:nvSpPr>
        <p:spPr>
          <a:xfrm>
            <a:off x="7969529" y="3528692"/>
            <a:ext cx="964214" cy="325802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국어사전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825562" y="3812232"/>
            <a:ext cx="964214" cy="49536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smtClean="0">
                <a:solidFill>
                  <a:schemeClr val="tx1"/>
                </a:solidFill>
                <a:latin typeface="+mj-ea"/>
                <a:ea typeface="+mj-ea"/>
              </a:rPr>
              <a:t>의성어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의태어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0" name="직선 연결선 59"/>
          <p:cNvCxnSpPr/>
          <p:nvPr/>
        </p:nvCxnSpPr>
        <p:spPr>
          <a:xfrm flipH="1" flipV="1">
            <a:off x="5798832" y="3972998"/>
            <a:ext cx="840766" cy="737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1" name="모서리가 둥근 직사각형 50"/>
          <p:cNvSpPr/>
          <p:nvPr/>
        </p:nvSpPr>
        <p:spPr>
          <a:xfrm>
            <a:off x="5458349" y="1973019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역할극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4" name="직선 연결선 53"/>
          <p:cNvCxnSpPr/>
          <p:nvPr/>
        </p:nvCxnSpPr>
        <p:spPr>
          <a:xfrm flipH="1" flipV="1">
            <a:off x="6368492" y="1044555"/>
            <a:ext cx="366366" cy="2894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 flipV="1">
            <a:off x="6486566" y="1598891"/>
            <a:ext cx="382927" cy="39868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V="1">
            <a:off x="5266876" y="2420669"/>
            <a:ext cx="715068" cy="15108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flipV="1">
            <a:off x="2286042" y="1255431"/>
            <a:ext cx="870275" cy="14937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29" y="1992892"/>
            <a:ext cx="1313825" cy="141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4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77628A33-926C-4BCE-A57E-774010BC9D74}"/>
              </a:ext>
            </a:extLst>
          </p:cNvPr>
          <p:cNvGrpSpPr/>
          <p:nvPr/>
        </p:nvGrpSpPr>
        <p:grpSpPr>
          <a:xfrm>
            <a:off x="396168" y="830263"/>
            <a:ext cx="3490681" cy="1020178"/>
            <a:chOff x="465726" y="2075251"/>
            <a:chExt cx="3309399" cy="1264005"/>
          </a:xfrm>
          <a:noFill/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5CB109DF-9CF2-4712-921E-5FF73ADB3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2743" y="2075251"/>
              <a:ext cx="1292382" cy="126400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7D366B1B-53AF-4A8C-82F6-2F5DD70781FD}"/>
                </a:ext>
              </a:extLst>
            </p:cNvPr>
            <p:cNvSpPr/>
            <p:nvPr/>
          </p:nvSpPr>
          <p:spPr>
            <a:xfrm>
              <a:off x="465726" y="2477753"/>
              <a:ext cx="2017017" cy="72453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교과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393845" y="1918467"/>
            <a:ext cx="8356310" cy="2856335"/>
            <a:chOff x="626932" y="3538611"/>
            <a:chExt cx="7666702" cy="2390347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626932" y="3997218"/>
              <a:ext cx="7666702" cy="193174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[4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04-01]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낱말을 분류하고 국어사전에서 찾는다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[4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05-03]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재미나 감동을 느끼며 작품을 즐겨 감상하는 태도를 지닌다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[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05-01]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시각이나 청각 등 감각적 표현에 주목하며 작품을 감상한다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[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05-02]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인물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사건</a:t>
              </a:r>
              <a:r>
                <a:rPr lang="en-US" altLang="ko-KR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배경에 주목하여 작품을 이해한다</a:t>
              </a:r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779934" cy="72453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356616" y="1175110"/>
            <a:ext cx="8129016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0" y="892621"/>
            <a:ext cx="8219532" cy="3387400"/>
            <a:chOff x="450126" y="2310526"/>
            <a:chExt cx="6904934" cy="3387400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310526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523274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585509" y="3066436"/>
              <a:ext cx="6769551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모기와 황소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를 훑듯이 살펴보고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어려운 단어를 국어사전을 이용하여 찾아보며 내용을 파악하는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차시입니다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모기와 황소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는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글밥이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꽤 많고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생소하고 낯선 단어들이 등장하는 그림책입니다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1&gt;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그림을 중심으로 이야기를 살펴보며 등장인물을 파악합니다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9797" y="1013065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641729" y="1237255"/>
            <a:ext cx="808558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&lt;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활동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2&gt;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에서는 천천히 책을 읽으며 어려운 낱말을 </a:t>
            </a:r>
            <a:r>
              <a:rPr lang="ko-KR" altLang="en-US" sz="2800" b="1" dirty="0" err="1" smtClean="0">
                <a:latin typeface="HY강B" panose="02030600000101010101" pitchFamily="18" charset="-127"/>
                <a:ea typeface="HY강B" panose="02030600000101010101" pitchFamily="18" charset="-127"/>
              </a:rPr>
              <a:t>활동지에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 적어 봅니다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 &lt;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활동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3&gt;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에서는 국어사전을 찾는 방법을 배우며 국어사전을 찾아 봅니다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5381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5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599293" y="3634665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619B5D5-E48B-4AE4-9083-7CA260342328}"/>
              </a:ext>
            </a:extLst>
          </p:cNvPr>
          <p:cNvSpPr/>
          <p:nvPr/>
        </p:nvSpPr>
        <p:spPr>
          <a:xfrm>
            <a:off x="811822" y="1314066"/>
            <a:ext cx="2529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51" y="1166654"/>
            <a:ext cx="1080386" cy="1080386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66869" y="1661064"/>
            <a:ext cx="4987328" cy="1238035"/>
            <a:chOff x="902987" y="4849189"/>
            <a:chExt cx="3572484" cy="123803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09432" y="5015856"/>
              <a:ext cx="2888089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6677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400" b="1" dirty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454772" y="1804087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101" y="1860838"/>
            <a:ext cx="723501" cy="57898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6106973" y="1934288"/>
            <a:ext cx="2225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400" b="1" dirty="0"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C10C8A98-6467-41A2-94F9-F062CD54E31A}"/>
              </a:ext>
            </a:extLst>
          </p:cNvPr>
          <p:cNvSpPr/>
          <p:nvPr/>
        </p:nvSpPr>
        <p:spPr>
          <a:xfrm>
            <a:off x="841898" y="3339289"/>
            <a:ext cx="6476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b="1" dirty="0" smtClean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20" name="그림 19" descr="식물, 꽃이(가) 표시된 사진&#10;&#10;자동 생성된 설명">
            <a:extLst>
              <a:ext uri="{FF2B5EF4-FFF2-40B4-BE49-F238E27FC236}">
                <a16:creationId xmlns:a16="http://schemas.microsoft.com/office/drawing/2014/main" xmlns="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713" y="3248489"/>
            <a:ext cx="630757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20" y="646614"/>
            <a:ext cx="9143997" cy="3520272"/>
            <a:chOff x="-351876" y="110083"/>
            <a:chExt cx="9914562" cy="4693696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876" y="110083"/>
              <a:ext cx="9914562" cy="4693696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814697" y="514534"/>
              <a:ext cx="7882577" cy="3816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우리가 만날</a:t>
              </a:r>
              <a:endParaRPr lang="en-US" altLang="ko-K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책의 주인공</a:t>
              </a:r>
              <a:r>
                <a:rPr lang="en-US" altLang="ko-KR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1</a:t>
              </a:r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에 대해</a:t>
              </a:r>
              <a:endParaRPr lang="en-US" altLang="ko-KR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스무고개를 해 봅시다</a:t>
              </a:r>
              <a:r>
                <a:rPr lang="en-US" altLang="ko-KR" sz="6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.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4223</TotalTime>
  <Words>1190</Words>
  <Application>Microsoft Office PowerPoint</Application>
  <PresentationFormat>화면 슬라이드 쇼(16:9)</PresentationFormat>
  <Paragraphs>232</Paragraphs>
  <Slides>39</Slides>
  <Notes>30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39</vt:i4>
      </vt:variant>
    </vt:vector>
  </HeadingPairs>
  <TitlesOfParts>
    <vt:vector size="51" baseType="lpstr">
      <vt:lpstr>HY강B</vt:lpstr>
      <vt:lpstr>HY산B</vt:lpstr>
      <vt:lpstr>다온 청춘고딕(B)</vt:lpstr>
      <vt:lpstr>맑은 고딕</vt:lpstr>
      <vt:lpstr>배달의민족 한나체 Pro</vt:lpstr>
      <vt:lpstr>이순신 돋움체 L</vt:lpstr>
      <vt:lpstr>한컴 솔잎 B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125</cp:revision>
  <cp:lastPrinted>2020-04-17T05:43:57Z</cp:lastPrinted>
  <dcterms:created xsi:type="dcterms:W3CDTF">2019-09-17T12:33:38Z</dcterms:created>
  <dcterms:modified xsi:type="dcterms:W3CDTF">2020-05-07T10:10:04Z</dcterms:modified>
</cp:coreProperties>
</file>