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352" r:id="rId3"/>
    <p:sldId id="258" r:id="rId4"/>
    <p:sldId id="260" r:id="rId5"/>
    <p:sldId id="314" r:id="rId6"/>
    <p:sldId id="305" r:id="rId7"/>
    <p:sldId id="322" r:id="rId8"/>
    <p:sldId id="307" r:id="rId9"/>
    <p:sldId id="316" r:id="rId10"/>
    <p:sldId id="262" r:id="rId11"/>
    <p:sldId id="328" r:id="rId12"/>
    <p:sldId id="356" r:id="rId13"/>
    <p:sldId id="357" r:id="rId14"/>
    <p:sldId id="359" r:id="rId15"/>
    <p:sldId id="361" r:id="rId16"/>
    <p:sldId id="363" r:id="rId17"/>
    <p:sldId id="362" r:id="rId18"/>
    <p:sldId id="358" r:id="rId19"/>
    <p:sldId id="266" r:id="rId20"/>
    <p:sldId id="350" r:id="rId21"/>
    <p:sldId id="355" r:id="rId22"/>
    <p:sldId id="364" r:id="rId23"/>
    <p:sldId id="365" r:id="rId24"/>
    <p:sldId id="366" r:id="rId25"/>
    <p:sldId id="367" r:id="rId26"/>
    <p:sldId id="267" r:id="rId27"/>
    <p:sldId id="369" r:id="rId28"/>
    <p:sldId id="371" r:id="rId29"/>
    <p:sldId id="370" r:id="rId30"/>
    <p:sldId id="299" r:id="rId31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A2781"/>
    <a:srgbClr val="AE78D6"/>
    <a:srgbClr val="9C5BCD"/>
    <a:srgbClr val="934CC8"/>
    <a:srgbClr val="CDACE6"/>
    <a:srgbClr val="E6C2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1676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14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3E0DA-7625-48FB-8ECB-3A8BA3B73848}" type="datetimeFigureOut">
              <a:rPr lang="ko-KR" altLang="en-US" smtClean="0"/>
              <a:t>2022-02-14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5C257-8729-4E4F-AF97-D2FFD7980AD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38495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3E0DA-7625-48FB-8ECB-3A8BA3B73848}" type="datetimeFigureOut">
              <a:rPr lang="ko-KR" altLang="en-US" smtClean="0"/>
              <a:t>2022-02-14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5C257-8729-4E4F-AF97-D2FFD7980AD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37197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3E0DA-7625-48FB-8ECB-3A8BA3B73848}" type="datetimeFigureOut">
              <a:rPr lang="ko-KR" altLang="en-US" smtClean="0"/>
              <a:t>2022-02-14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5C257-8729-4E4F-AF97-D2FFD7980AD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4585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3E0DA-7625-48FB-8ECB-3A8BA3B73848}" type="datetimeFigureOut">
              <a:rPr lang="ko-KR" altLang="en-US" smtClean="0"/>
              <a:t>2022-02-14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5C257-8729-4E4F-AF97-D2FFD7980AD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5979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3E0DA-7625-48FB-8ECB-3A8BA3B73848}" type="datetimeFigureOut">
              <a:rPr lang="ko-KR" altLang="en-US" smtClean="0"/>
              <a:t>2022-02-14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5C257-8729-4E4F-AF97-D2FFD7980AD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7592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3E0DA-7625-48FB-8ECB-3A8BA3B73848}" type="datetimeFigureOut">
              <a:rPr lang="ko-KR" altLang="en-US" smtClean="0"/>
              <a:t>2022-02-14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5C257-8729-4E4F-AF97-D2FFD7980AD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7685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3E0DA-7625-48FB-8ECB-3A8BA3B73848}" type="datetimeFigureOut">
              <a:rPr lang="ko-KR" altLang="en-US" smtClean="0"/>
              <a:t>2022-02-14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5C257-8729-4E4F-AF97-D2FFD7980AD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8494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3E0DA-7625-48FB-8ECB-3A8BA3B73848}" type="datetimeFigureOut">
              <a:rPr lang="ko-KR" altLang="en-US" smtClean="0"/>
              <a:t>2022-02-14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5C257-8729-4E4F-AF97-D2FFD7980AD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570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3E0DA-7625-48FB-8ECB-3A8BA3B73848}" type="datetimeFigureOut">
              <a:rPr lang="ko-KR" altLang="en-US" smtClean="0"/>
              <a:t>2022-02-14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5C257-8729-4E4F-AF97-D2FFD7980AD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48666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3E0DA-7625-48FB-8ECB-3A8BA3B73848}" type="datetimeFigureOut">
              <a:rPr lang="ko-KR" altLang="en-US" smtClean="0"/>
              <a:t>2022-02-14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5C257-8729-4E4F-AF97-D2FFD7980AD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538077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3E0DA-7625-48FB-8ECB-3A8BA3B73848}" type="datetimeFigureOut">
              <a:rPr lang="ko-KR" altLang="en-US" smtClean="0"/>
              <a:t>2022-02-14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5C257-8729-4E4F-AF97-D2FFD7980AD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30433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fld id="{7CA3E0DA-7625-48FB-8ECB-3A8BA3B73848}" type="datetimeFigureOut">
              <a:rPr lang="ko-KR" altLang="en-US" smtClean="0"/>
              <a:pPr/>
              <a:t>2022-02-14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fld id="{2EF5C257-8729-4E4F-AF97-D2FFD7980AD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02843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s://sldict.korean.go.kr/front/main/main.do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C2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67257" y="1898506"/>
            <a:ext cx="7108036" cy="3600986"/>
          </a:xfrm>
          <a:prstGeom prst="rect">
            <a:avLst/>
          </a:prstGeom>
          <a:noFill/>
        </p:spPr>
        <p:txBody>
          <a:bodyPr vert="horz" wrap="none" lIns="91440" tIns="45720" rIns="91440" bIns="45720" anchor="t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en-US" altLang="ko-KR" sz="6000" b="1" spc="-3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『</a:t>
            </a:r>
            <a:r>
              <a:rPr lang="ko-KR" altLang="en-US" sz="6000" b="1" spc="-3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거꾸로 흐르는 강 </a:t>
            </a:r>
            <a:endParaRPr lang="en-US" altLang="ko-KR" sz="6000" b="1" spc="-3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>
              <a:spcBef>
                <a:spcPts val="0"/>
              </a:spcBef>
              <a:defRPr/>
            </a:pPr>
            <a:r>
              <a:rPr lang="ko-KR" altLang="en-US" sz="6000" b="1" spc="-3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② 한나 </a:t>
            </a:r>
            <a:r>
              <a:rPr lang="en-US" altLang="ko-KR" sz="6000" b="1" spc="-3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』</a:t>
            </a:r>
            <a:endParaRPr lang="ko-KR" altLang="en-US" sz="6000" b="1" spc="-3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>
              <a:spcBef>
                <a:spcPts val="0"/>
              </a:spcBef>
              <a:defRPr/>
            </a:pPr>
            <a:endParaRPr lang="en-US" altLang="ko-KR" sz="3600" b="1" spc="-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>
              <a:spcBef>
                <a:spcPts val="0"/>
              </a:spcBef>
              <a:defRPr/>
            </a:pPr>
            <a:r>
              <a:rPr lang="ko-KR" altLang="en-US" sz="3600" b="1" spc="-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재미를 느끼며 작품을 감상하고</a:t>
            </a:r>
            <a:endParaRPr lang="en-US" altLang="ko-KR" sz="3600" b="1" spc="-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>
              <a:spcBef>
                <a:spcPts val="0"/>
              </a:spcBef>
              <a:defRPr/>
            </a:pPr>
            <a:r>
              <a:rPr lang="ko-KR" altLang="en-US" sz="3600" b="1" spc="-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이어질 이야기를 상상하여 써 봅시다</a:t>
            </a:r>
            <a:r>
              <a:rPr lang="en-US" altLang="ko-KR" sz="3600" b="1" spc="-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sp>
        <p:nvSpPr>
          <p:cNvPr id="8" name="모서리가 둥근 직사각형 7"/>
          <p:cNvSpPr/>
          <p:nvPr/>
        </p:nvSpPr>
        <p:spPr>
          <a:xfrm>
            <a:off x="397755" y="390557"/>
            <a:ext cx="3072723" cy="714148"/>
          </a:xfrm>
          <a:prstGeom prst="roundRect">
            <a:avLst/>
          </a:prstGeom>
          <a:solidFill>
            <a:srgbClr val="9C5BCD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3190" y="451129"/>
            <a:ext cx="2935419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ko-KR" altLang="en-US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독서 단원 수업</a:t>
            </a:r>
            <a:endParaRPr lang="ko-KR" alt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76646" y="218209"/>
            <a:ext cx="11835245" cy="6421582"/>
          </a:xfrm>
          <a:prstGeom prst="rect">
            <a:avLst/>
          </a:prstGeom>
          <a:noFill/>
          <a:ln w="76200">
            <a:solidFill>
              <a:srgbClr val="5A27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0" name="그룹 9"/>
          <p:cNvGrpSpPr/>
          <p:nvPr/>
        </p:nvGrpSpPr>
        <p:grpSpPr>
          <a:xfrm>
            <a:off x="9557358" y="5846874"/>
            <a:ext cx="2207778" cy="685725"/>
            <a:chOff x="4943795" y="6241729"/>
            <a:chExt cx="2207778" cy="685725"/>
          </a:xfrm>
        </p:grpSpPr>
        <p:pic>
          <p:nvPicPr>
            <p:cNvPr id="11" name="그림 10"/>
            <p:cNvPicPr>
              <a:picLocks noChangeAspect="1"/>
            </p:cNvPicPr>
            <p:nvPr/>
          </p:nvPicPr>
          <p:blipFill rotWithShape="1">
            <a:blip r:embed="rId2"/>
            <a:stretch>
              <a:fillRect/>
            </a:stretch>
          </p:blipFill>
          <p:spPr>
            <a:xfrm>
              <a:off x="4943795" y="6328848"/>
              <a:ext cx="1214458" cy="488001"/>
            </a:xfrm>
            <a:prstGeom prst="rect">
              <a:avLst/>
            </a:prstGeom>
          </p:spPr>
        </p:pic>
        <p:pic>
          <p:nvPicPr>
            <p:cNvPr id="12" name="그림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65848" y="6241729"/>
              <a:ext cx="685725" cy="685725"/>
            </a:xfrm>
            <a:prstGeom prst="rect">
              <a:avLst/>
            </a:prstGeom>
          </p:spPr>
        </p:pic>
      </p:grpSp>
      <p:pic>
        <p:nvPicPr>
          <p:cNvPr id="2" name="그림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5249" y="1652668"/>
            <a:ext cx="3072723" cy="40926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385668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-1732" y="0"/>
            <a:ext cx="12192000" cy="6858000"/>
          </a:xfrm>
          <a:prstGeom prst="rect">
            <a:avLst/>
          </a:prstGeom>
          <a:solidFill>
            <a:srgbClr val="E6C2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85199" y="2083170"/>
            <a:ext cx="7762061" cy="3231654"/>
          </a:xfrm>
          <a:prstGeom prst="rect">
            <a:avLst/>
          </a:prstGeom>
          <a:noFill/>
        </p:spPr>
        <p:txBody>
          <a:bodyPr vert="horz" wrap="none" lIns="91440" tIns="45720" rIns="91440" bIns="45720" anchor="t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ko-KR" altLang="en-US" sz="7200" b="1" spc="-3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활동 </a:t>
            </a:r>
            <a:r>
              <a:rPr lang="en-US" altLang="ko-KR" sz="7200" b="1" spc="-3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7200" b="1" spc="-3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>
              <a:spcBef>
                <a:spcPts val="0"/>
              </a:spcBef>
              <a:defRPr/>
            </a:pPr>
            <a:endParaRPr lang="en-US" altLang="ko-KR" sz="3600" b="1" spc="-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en-US" altLang="ko-KR" sz="4800" b="1" spc="-3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『</a:t>
            </a:r>
            <a:r>
              <a:rPr lang="ko-KR" altLang="en-US" sz="4800" b="1" spc="-3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거꾸로 흐르는 강 ② 한나 </a:t>
            </a:r>
            <a:r>
              <a:rPr lang="en-US" altLang="ko-KR" sz="4800" b="1" spc="-3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』  </a:t>
            </a:r>
          </a:p>
          <a:p>
            <a:pPr algn="ctr"/>
            <a:r>
              <a:rPr lang="ko-KR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퀴즈 풀기</a:t>
            </a:r>
          </a:p>
        </p:txBody>
      </p:sp>
      <p:sp>
        <p:nvSpPr>
          <p:cNvPr id="8" name="모서리가 둥근 직사각형 7"/>
          <p:cNvSpPr/>
          <p:nvPr/>
        </p:nvSpPr>
        <p:spPr>
          <a:xfrm>
            <a:off x="397754" y="390557"/>
            <a:ext cx="3972909" cy="714148"/>
          </a:xfrm>
          <a:prstGeom prst="roundRect">
            <a:avLst/>
          </a:prstGeom>
          <a:solidFill>
            <a:srgbClr val="9C5BCD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5067" y="455243"/>
            <a:ext cx="4126451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en-US" altLang="ko-KR" sz="2800" b="1" spc="-30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『</a:t>
            </a:r>
            <a:r>
              <a:rPr lang="ko-KR" altLang="en-US" sz="2800" b="1" spc="-30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거꾸로 흐르는 강 ② 한나 </a:t>
            </a:r>
            <a:r>
              <a:rPr lang="en-US" altLang="ko-KR" sz="2800" b="1" spc="-30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』</a:t>
            </a:r>
            <a:endParaRPr lang="ko-KR" altLang="en-US" sz="2800" b="1" spc="-300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76646" y="218209"/>
            <a:ext cx="11835245" cy="6421582"/>
          </a:xfrm>
          <a:prstGeom prst="rect">
            <a:avLst/>
          </a:prstGeom>
          <a:noFill/>
          <a:ln w="76200">
            <a:solidFill>
              <a:srgbClr val="5A27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846" y="1652667"/>
            <a:ext cx="3072723" cy="40926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915649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직사각형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C2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397755" y="390557"/>
            <a:ext cx="1461525" cy="714148"/>
          </a:xfrm>
          <a:prstGeom prst="roundRect">
            <a:avLst/>
          </a:prstGeom>
          <a:solidFill>
            <a:srgbClr val="9C5BCD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1228" y="455243"/>
            <a:ext cx="1386918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활동 </a:t>
            </a:r>
            <a:r>
              <a:rPr lang="en-US" altLang="ko-KR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32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76646" y="218209"/>
            <a:ext cx="11835245" cy="6421582"/>
          </a:xfrm>
          <a:prstGeom prst="rect">
            <a:avLst/>
          </a:prstGeom>
          <a:noFill/>
          <a:ln w="76200">
            <a:solidFill>
              <a:srgbClr val="5A27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2017875" y="390557"/>
            <a:ext cx="6790223" cy="714148"/>
          </a:xfrm>
          <a:prstGeom prst="roundRect">
            <a:avLst/>
          </a:prstGeom>
          <a:solidFill>
            <a:srgbClr val="CDACE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92072" y="463807"/>
            <a:ext cx="6776215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ko-KR" sz="3200" b="1" spc="-3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『</a:t>
            </a:r>
            <a:r>
              <a:rPr lang="ko-KR" altLang="en-US" sz="3200" b="1" spc="-3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거꾸로 흐르는 강 ② 한나 </a:t>
            </a:r>
            <a:r>
              <a:rPr lang="en-US" altLang="ko-KR" sz="3200" b="1" spc="-3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』  </a:t>
            </a:r>
            <a:r>
              <a:rPr lang="ko-KR" altLang="en-US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퀴즈 풀기</a:t>
            </a:r>
          </a:p>
        </p:txBody>
      </p:sp>
      <p:sp>
        <p:nvSpPr>
          <p:cNvPr id="16" name="내용 개체 틀 2"/>
          <p:cNvSpPr txBox="1">
            <a:spLocks/>
          </p:cNvSpPr>
          <p:nvPr/>
        </p:nvSpPr>
        <p:spPr>
          <a:xfrm>
            <a:off x="5075854" y="3531374"/>
            <a:ext cx="6466480" cy="7401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ko-KR" altLang="en-US" sz="3200" b="1" dirty="0">
                <a:solidFill>
                  <a:srgbClr val="9C5BC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이야기를 읽고 퀴즈를 풀어봅시다</a:t>
            </a:r>
            <a:r>
              <a:rPr lang="en-US" altLang="ko-KR" sz="3200" b="1" dirty="0">
                <a:solidFill>
                  <a:srgbClr val="9C5BC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en-US" altLang="ko-KR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17" name="내용 개체 틀 1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566" y="1464415"/>
            <a:ext cx="3317466" cy="4691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8062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직사각형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C2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397755" y="390557"/>
            <a:ext cx="1461525" cy="714148"/>
          </a:xfrm>
          <a:prstGeom prst="roundRect">
            <a:avLst/>
          </a:prstGeom>
          <a:solidFill>
            <a:srgbClr val="9C5BCD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1228" y="455243"/>
            <a:ext cx="1386918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활동 </a:t>
            </a:r>
            <a:r>
              <a:rPr lang="en-US" altLang="ko-KR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32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76646" y="218209"/>
            <a:ext cx="11835245" cy="6421582"/>
          </a:xfrm>
          <a:prstGeom prst="rect">
            <a:avLst/>
          </a:prstGeom>
          <a:noFill/>
          <a:ln w="76200">
            <a:solidFill>
              <a:srgbClr val="5A27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5" name="내용 개체 틀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4205" y="1973898"/>
            <a:ext cx="11627709" cy="4006772"/>
          </a:xfrm>
          <a:prstGeom prst="rect">
            <a:avLst/>
          </a:prstGeom>
        </p:spPr>
      </p:pic>
      <p:sp>
        <p:nvSpPr>
          <p:cNvPr id="7" name="타원 6"/>
          <p:cNvSpPr/>
          <p:nvPr/>
        </p:nvSpPr>
        <p:spPr>
          <a:xfrm>
            <a:off x="10626810" y="2990335"/>
            <a:ext cx="469557" cy="469557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/>
          <p:cNvSpPr/>
          <p:nvPr/>
        </p:nvSpPr>
        <p:spPr>
          <a:xfrm>
            <a:off x="11133437" y="3507727"/>
            <a:ext cx="469557" cy="469557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타원 18"/>
          <p:cNvSpPr/>
          <p:nvPr/>
        </p:nvSpPr>
        <p:spPr>
          <a:xfrm>
            <a:off x="10626809" y="4094306"/>
            <a:ext cx="469557" cy="469557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타원 19"/>
          <p:cNvSpPr/>
          <p:nvPr/>
        </p:nvSpPr>
        <p:spPr>
          <a:xfrm>
            <a:off x="11170506" y="4611698"/>
            <a:ext cx="469557" cy="469557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타원 20"/>
          <p:cNvSpPr/>
          <p:nvPr/>
        </p:nvSpPr>
        <p:spPr>
          <a:xfrm>
            <a:off x="11170506" y="5176037"/>
            <a:ext cx="469557" cy="469557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1">
            <a:extLst>
              <a:ext uri="{FF2B5EF4-FFF2-40B4-BE49-F238E27FC236}">
                <a16:creationId xmlns:a16="http://schemas.microsoft.com/office/drawing/2014/main" id="{DFD2B30E-55F3-411A-964B-E05086AAA111}"/>
              </a:ext>
            </a:extLst>
          </p:cNvPr>
          <p:cNvSpPr/>
          <p:nvPr/>
        </p:nvSpPr>
        <p:spPr>
          <a:xfrm>
            <a:off x="2017875" y="390557"/>
            <a:ext cx="6790223" cy="714148"/>
          </a:xfrm>
          <a:prstGeom prst="roundRect">
            <a:avLst/>
          </a:prstGeom>
          <a:solidFill>
            <a:srgbClr val="CDACE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51F3F42-ADE1-401B-97DD-FBC9776A80A3}"/>
              </a:ext>
            </a:extLst>
          </p:cNvPr>
          <p:cNvSpPr txBox="1"/>
          <p:nvPr/>
        </p:nvSpPr>
        <p:spPr>
          <a:xfrm>
            <a:off x="1992072" y="463807"/>
            <a:ext cx="6776215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ko-KR" sz="3200" b="1" spc="-3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『</a:t>
            </a:r>
            <a:r>
              <a:rPr lang="ko-KR" altLang="en-US" sz="3200" b="1" spc="-3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거꾸로 흐르는 강 ② 한나 </a:t>
            </a:r>
            <a:r>
              <a:rPr lang="en-US" altLang="ko-KR" sz="3200" b="1" spc="-3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』  </a:t>
            </a:r>
            <a:r>
              <a:rPr lang="ko-KR" altLang="en-US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퀴즈 풀기</a:t>
            </a:r>
          </a:p>
        </p:txBody>
      </p:sp>
    </p:spTree>
    <p:extLst>
      <p:ext uri="{BB962C8B-B14F-4D97-AF65-F5344CB8AC3E}">
        <p14:creationId xmlns:p14="http://schemas.microsoft.com/office/powerpoint/2010/main" val="97619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직사각형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C2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397755" y="390557"/>
            <a:ext cx="1461525" cy="714148"/>
          </a:xfrm>
          <a:prstGeom prst="roundRect">
            <a:avLst/>
          </a:prstGeom>
          <a:solidFill>
            <a:srgbClr val="9C5BCD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1228" y="455243"/>
            <a:ext cx="1386918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활동 </a:t>
            </a:r>
            <a:r>
              <a:rPr lang="en-US" altLang="ko-KR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32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76646" y="218209"/>
            <a:ext cx="11835245" cy="6421582"/>
          </a:xfrm>
          <a:prstGeom prst="rect">
            <a:avLst/>
          </a:prstGeom>
          <a:noFill/>
          <a:ln w="76200">
            <a:solidFill>
              <a:srgbClr val="5A27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6584" y="1947777"/>
            <a:ext cx="11458832" cy="4107034"/>
          </a:xfrm>
          <a:prstGeom prst="rect">
            <a:avLst/>
          </a:prstGeom>
        </p:spPr>
      </p:pic>
      <p:sp>
        <p:nvSpPr>
          <p:cNvPr id="17" name="타원 16"/>
          <p:cNvSpPr/>
          <p:nvPr/>
        </p:nvSpPr>
        <p:spPr>
          <a:xfrm>
            <a:off x="1025610" y="4707924"/>
            <a:ext cx="4843849" cy="122331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1">
            <a:extLst>
              <a:ext uri="{FF2B5EF4-FFF2-40B4-BE49-F238E27FC236}">
                <a16:creationId xmlns:a16="http://schemas.microsoft.com/office/drawing/2014/main" id="{7C033153-A09F-444D-986E-D9FA332321F8}"/>
              </a:ext>
            </a:extLst>
          </p:cNvPr>
          <p:cNvSpPr/>
          <p:nvPr/>
        </p:nvSpPr>
        <p:spPr>
          <a:xfrm>
            <a:off x="2017875" y="390557"/>
            <a:ext cx="6790223" cy="714148"/>
          </a:xfrm>
          <a:prstGeom prst="roundRect">
            <a:avLst/>
          </a:prstGeom>
          <a:solidFill>
            <a:srgbClr val="CDACE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BBBACF3-11BD-482F-838F-7A0040F9C563}"/>
              </a:ext>
            </a:extLst>
          </p:cNvPr>
          <p:cNvSpPr txBox="1"/>
          <p:nvPr/>
        </p:nvSpPr>
        <p:spPr>
          <a:xfrm>
            <a:off x="1992072" y="463807"/>
            <a:ext cx="6776215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ko-KR" sz="3200" b="1" spc="-3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『</a:t>
            </a:r>
            <a:r>
              <a:rPr lang="ko-KR" altLang="en-US" sz="3200" b="1" spc="-3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거꾸로 흐르는 강 ② 한나 </a:t>
            </a:r>
            <a:r>
              <a:rPr lang="en-US" altLang="ko-KR" sz="3200" b="1" spc="-3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』  </a:t>
            </a:r>
            <a:r>
              <a:rPr lang="ko-KR" altLang="en-US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퀴즈 풀기</a:t>
            </a:r>
          </a:p>
        </p:txBody>
      </p:sp>
    </p:spTree>
    <p:extLst>
      <p:ext uri="{BB962C8B-B14F-4D97-AF65-F5344CB8AC3E}">
        <p14:creationId xmlns:p14="http://schemas.microsoft.com/office/powerpoint/2010/main" val="404771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직사각형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C2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397755" y="390557"/>
            <a:ext cx="1461525" cy="714148"/>
          </a:xfrm>
          <a:prstGeom prst="roundRect">
            <a:avLst/>
          </a:prstGeom>
          <a:solidFill>
            <a:srgbClr val="9C5BCD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1228" y="455243"/>
            <a:ext cx="1386918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활동 </a:t>
            </a:r>
            <a:r>
              <a:rPr lang="en-US" altLang="ko-KR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32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76646" y="218209"/>
            <a:ext cx="11835245" cy="6421582"/>
          </a:xfrm>
          <a:prstGeom prst="rect">
            <a:avLst/>
          </a:prstGeom>
          <a:noFill/>
          <a:ln w="76200">
            <a:solidFill>
              <a:srgbClr val="5A27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3" name="내용 개체 틀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0145" y="2038865"/>
            <a:ext cx="11671710" cy="3924858"/>
          </a:xfrm>
          <a:prstGeom prst="rect">
            <a:avLst/>
          </a:prstGeom>
        </p:spPr>
      </p:pic>
      <p:sp>
        <p:nvSpPr>
          <p:cNvPr id="17" name="타원 16"/>
          <p:cNvSpPr/>
          <p:nvPr/>
        </p:nvSpPr>
        <p:spPr>
          <a:xfrm>
            <a:off x="939113" y="3389634"/>
            <a:ext cx="5375190" cy="122331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1">
            <a:extLst>
              <a:ext uri="{FF2B5EF4-FFF2-40B4-BE49-F238E27FC236}">
                <a16:creationId xmlns:a16="http://schemas.microsoft.com/office/drawing/2014/main" id="{F032E017-27F0-42BC-8982-752028C8A83F}"/>
              </a:ext>
            </a:extLst>
          </p:cNvPr>
          <p:cNvSpPr/>
          <p:nvPr/>
        </p:nvSpPr>
        <p:spPr>
          <a:xfrm>
            <a:off x="2017875" y="390557"/>
            <a:ext cx="6790223" cy="714148"/>
          </a:xfrm>
          <a:prstGeom prst="roundRect">
            <a:avLst/>
          </a:prstGeom>
          <a:solidFill>
            <a:srgbClr val="CDACE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BEB40AD-5671-4100-8863-1F881B5201F3}"/>
              </a:ext>
            </a:extLst>
          </p:cNvPr>
          <p:cNvSpPr txBox="1"/>
          <p:nvPr/>
        </p:nvSpPr>
        <p:spPr>
          <a:xfrm>
            <a:off x="1992072" y="463807"/>
            <a:ext cx="6776215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ko-KR" sz="3200" b="1" spc="-3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『</a:t>
            </a:r>
            <a:r>
              <a:rPr lang="ko-KR" altLang="en-US" sz="3200" b="1" spc="-3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거꾸로 흐르는 강 ② 한나 </a:t>
            </a:r>
            <a:r>
              <a:rPr lang="en-US" altLang="ko-KR" sz="3200" b="1" spc="-3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』  </a:t>
            </a:r>
            <a:r>
              <a:rPr lang="ko-KR" altLang="en-US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퀴즈 풀기</a:t>
            </a:r>
          </a:p>
        </p:txBody>
      </p:sp>
    </p:spTree>
    <p:extLst>
      <p:ext uri="{BB962C8B-B14F-4D97-AF65-F5344CB8AC3E}">
        <p14:creationId xmlns:p14="http://schemas.microsoft.com/office/powerpoint/2010/main" val="505856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직사각형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C2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397755" y="390557"/>
            <a:ext cx="1461525" cy="714148"/>
          </a:xfrm>
          <a:prstGeom prst="roundRect">
            <a:avLst/>
          </a:prstGeom>
          <a:solidFill>
            <a:srgbClr val="9C5BCD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1228" y="455243"/>
            <a:ext cx="1386918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활동 </a:t>
            </a:r>
            <a:r>
              <a:rPr lang="en-US" altLang="ko-KR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32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76646" y="218209"/>
            <a:ext cx="11835245" cy="6421582"/>
          </a:xfrm>
          <a:prstGeom prst="rect">
            <a:avLst/>
          </a:prstGeom>
          <a:noFill/>
          <a:ln w="76200">
            <a:solidFill>
              <a:srgbClr val="5A27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7" name="내용 개체 틀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3704" y="2248930"/>
            <a:ext cx="11661127" cy="3126259"/>
          </a:xfrm>
          <a:prstGeom prst="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6623222" y="3076832"/>
            <a:ext cx="1112108" cy="63019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6110697" y="3707027"/>
            <a:ext cx="5566437" cy="63019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/>
          <p:cNvSpPr/>
          <p:nvPr/>
        </p:nvSpPr>
        <p:spPr>
          <a:xfrm>
            <a:off x="673724" y="4339327"/>
            <a:ext cx="9409390" cy="63019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1">
            <a:extLst>
              <a:ext uri="{FF2B5EF4-FFF2-40B4-BE49-F238E27FC236}">
                <a16:creationId xmlns:a16="http://schemas.microsoft.com/office/drawing/2014/main" id="{51B8AB70-3812-4AC1-B37F-54D0EC0426C5}"/>
              </a:ext>
            </a:extLst>
          </p:cNvPr>
          <p:cNvSpPr/>
          <p:nvPr/>
        </p:nvSpPr>
        <p:spPr>
          <a:xfrm>
            <a:off x="2017875" y="390557"/>
            <a:ext cx="6790223" cy="714148"/>
          </a:xfrm>
          <a:prstGeom prst="roundRect">
            <a:avLst/>
          </a:prstGeom>
          <a:solidFill>
            <a:srgbClr val="CDACE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915B36B-9B4C-45A1-85BD-8A7C020A7E99}"/>
              </a:ext>
            </a:extLst>
          </p:cNvPr>
          <p:cNvSpPr txBox="1"/>
          <p:nvPr/>
        </p:nvSpPr>
        <p:spPr>
          <a:xfrm>
            <a:off x="1992072" y="463807"/>
            <a:ext cx="6776215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ko-KR" sz="3200" b="1" spc="-3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『</a:t>
            </a:r>
            <a:r>
              <a:rPr lang="ko-KR" altLang="en-US" sz="3200" b="1" spc="-3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거꾸로 흐르는 강 ② 한나 </a:t>
            </a:r>
            <a:r>
              <a:rPr lang="en-US" altLang="ko-KR" sz="3200" b="1" spc="-3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』  </a:t>
            </a:r>
            <a:r>
              <a:rPr lang="ko-KR" altLang="en-US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퀴즈 풀기</a:t>
            </a:r>
          </a:p>
        </p:txBody>
      </p:sp>
    </p:spTree>
    <p:extLst>
      <p:ext uri="{BB962C8B-B14F-4D97-AF65-F5344CB8AC3E}">
        <p14:creationId xmlns:p14="http://schemas.microsoft.com/office/powerpoint/2010/main" val="2478337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6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직사각형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C2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397755" y="390557"/>
            <a:ext cx="1461525" cy="714148"/>
          </a:xfrm>
          <a:prstGeom prst="roundRect">
            <a:avLst/>
          </a:prstGeom>
          <a:solidFill>
            <a:srgbClr val="9C5BCD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1228" y="455243"/>
            <a:ext cx="1386918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활동 </a:t>
            </a:r>
            <a:r>
              <a:rPr lang="en-US" altLang="ko-KR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32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76646" y="218209"/>
            <a:ext cx="11835245" cy="6421582"/>
          </a:xfrm>
          <a:prstGeom prst="rect">
            <a:avLst/>
          </a:prstGeom>
          <a:noFill/>
          <a:ln w="76200">
            <a:solidFill>
              <a:srgbClr val="5A27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7" name="내용 개체 틀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7755" y="1685472"/>
            <a:ext cx="11477088" cy="4097490"/>
          </a:xfrm>
          <a:prstGeom prst="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634245" y="4003589"/>
            <a:ext cx="432487" cy="63019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/>
          <p:cNvSpPr/>
          <p:nvPr/>
        </p:nvSpPr>
        <p:spPr>
          <a:xfrm>
            <a:off x="6043625" y="4806778"/>
            <a:ext cx="432487" cy="63019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646602" y="3146760"/>
            <a:ext cx="432487" cy="63019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/>
          <p:cNvSpPr/>
          <p:nvPr/>
        </p:nvSpPr>
        <p:spPr>
          <a:xfrm>
            <a:off x="6086871" y="4001447"/>
            <a:ext cx="432487" cy="63019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646601" y="4836646"/>
            <a:ext cx="432487" cy="63019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/>
          <p:cNvSpPr/>
          <p:nvPr/>
        </p:nvSpPr>
        <p:spPr>
          <a:xfrm>
            <a:off x="6079126" y="3146760"/>
            <a:ext cx="432487" cy="63019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1">
            <a:extLst>
              <a:ext uri="{FF2B5EF4-FFF2-40B4-BE49-F238E27FC236}">
                <a16:creationId xmlns:a16="http://schemas.microsoft.com/office/drawing/2014/main" id="{E0E00699-6860-42C3-819D-98692A47B0AF}"/>
              </a:ext>
            </a:extLst>
          </p:cNvPr>
          <p:cNvSpPr/>
          <p:nvPr/>
        </p:nvSpPr>
        <p:spPr>
          <a:xfrm>
            <a:off x="2017875" y="390557"/>
            <a:ext cx="6790223" cy="714148"/>
          </a:xfrm>
          <a:prstGeom prst="roundRect">
            <a:avLst/>
          </a:prstGeom>
          <a:solidFill>
            <a:srgbClr val="CDACE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6A381D1-1022-48DD-A346-5D3F110C2F07}"/>
              </a:ext>
            </a:extLst>
          </p:cNvPr>
          <p:cNvSpPr txBox="1"/>
          <p:nvPr/>
        </p:nvSpPr>
        <p:spPr>
          <a:xfrm>
            <a:off x="1992072" y="463807"/>
            <a:ext cx="6776215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ko-KR" sz="3200" b="1" spc="-3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『</a:t>
            </a:r>
            <a:r>
              <a:rPr lang="ko-KR" altLang="en-US" sz="3200" b="1" spc="-3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거꾸로 흐르는 강 ② 한나 </a:t>
            </a:r>
            <a:r>
              <a:rPr lang="en-US" altLang="ko-KR" sz="3200" b="1" spc="-3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』  </a:t>
            </a:r>
            <a:r>
              <a:rPr lang="ko-KR" altLang="en-US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퀴즈 풀기</a:t>
            </a:r>
          </a:p>
        </p:txBody>
      </p:sp>
    </p:spTree>
    <p:extLst>
      <p:ext uri="{BB962C8B-B14F-4D97-AF65-F5344CB8AC3E}">
        <p14:creationId xmlns:p14="http://schemas.microsoft.com/office/powerpoint/2010/main" val="3700571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직사각형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C2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397755" y="390557"/>
            <a:ext cx="1461525" cy="714148"/>
          </a:xfrm>
          <a:prstGeom prst="roundRect">
            <a:avLst/>
          </a:prstGeom>
          <a:solidFill>
            <a:srgbClr val="9C5BCD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1228" y="455243"/>
            <a:ext cx="1386918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활동 </a:t>
            </a:r>
            <a:r>
              <a:rPr lang="en-US" altLang="ko-KR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32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76646" y="218209"/>
            <a:ext cx="11835245" cy="6421582"/>
          </a:xfrm>
          <a:prstGeom prst="rect">
            <a:avLst/>
          </a:prstGeom>
          <a:noFill/>
          <a:ln w="76200">
            <a:solidFill>
              <a:srgbClr val="5A27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5659" y="1747123"/>
            <a:ext cx="11460682" cy="4508342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938442" y="3897658"/>
            <a:ext cx="9192626" cy="227908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모서리가 둥근 직사각형 11">
            <a:extLst>
              <a:ext uri="{FF2B5EF4-FFF2-40B4-BE49-F238E27FC236}">
                <a16:creationId xmlns:a16="http://schemas.microsoft.com/office/drawing/2014/main" id="{872D57F0-0888-4478-A2EF-4FBA59DC8A40}"/>
              </a:ext>
            </a:extLst>
          </p:cNvPr>
          <p:cNvSpPr/>
          <p:nvPr/>
        </p:nvSpPr>
        <p:spPr>
          <a:xfrm>
            <a:off x="2017875" y="390557"/>
            <a:ext cx="6790223" cy="714148"/>
          </a:xfrm>
          <a:prstGeom prst="roundRect">
            <a:avLst/>
          </a:prstGeom>
          <a:solidFill>
            <a:srgbClr val="CDACE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B211E23-A2E4-4D5D-BC5D-D5C7DA0CE1F6}"/>
              </a:ext>
            </a:extLst>
          </p:cNvPr>
          <p:cNvSpPr txBox="1"/>
          <p:nvPr/>
        </p:nvSpPr>
        <p:spPr>
          <a:xfrm>
            <a:off x="1992072" y="463807"/>
            <a:ext cx="6776215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ko-KR" sz="3200" b="1" spc="-3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『</a:t>
            </a:r>
            <a:r>
              <a:rPr lang="ko-KR" altLang="en-US" sz="3200" b="1" spc="-3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거꾸로 흐르는 강 ② 한나 </a:t>
            </a:r>
            <a:r>
              <a:rPr lang="en-US" altLang="ko-KR" sz="3200" b="1" spc="-3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』  </a:t>
            </a:r>
            <a:r>
              <a:rPr lang="ko-KR" altLang="en-US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퀴즈 풀기</a:t>
            </a:r>
          </a:p>
        </p:txBody>
      </p:sp>
    </p:spTree>
    <p:extLst>
      <p:ext uri="{BB962C8B-B14F-4D97-AF65-F5344CB8AC3E}">
        <p14:creationId xmlns:p14="http://schemas.microsoft.com/office/powerpoint/2010/main" val="300093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직사각형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C2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397755" y="390557"/>
            <a:ext cx="1461525" cy="714148"/>
          </a:xfrm>
          <a:prstGeom prst="roundRect">
            <a:avLst/>
          </a:prstGeom>
          <a:solidFill>
            <a:srgbClr val="9C5BCD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1228" y="455243"/>
            <a:ext cx="1386918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활동 </a:t>
            </a:r>
            <a:r>
              <a:rPr lang="en-US" altLang="ko-KR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32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76646" y="218209"/>
            <a:ext cx="11835245" cy="6421582"/>
          </a:xfrm>
          <a:prstGeom prst="rect">
            <a:avLst/>
          </a:prstGeom>
          <a:noFill/>
          <a:ln w="76200">
            <a:solidFill>
              <a:srgbClr val="5A27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3261" y="1464414"/>
            <a:ext cx="3317467" cy="4691943"/>
          </a:xfrm>
        </p:spPr>
      </p:pic>
      <p:pic>
        <p:nvPicPr>
          <p:cNvPr id="17" name="내용 개체 틀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7875" y="1464415"/>
            <a:ext cx="3317466" cy="4691942"/>
          </a:xfrm>
          <a:prstGeom prst="rect">
            <a:avLst/>
          </a:prstGeom>
        </p:spPr>
      </p:pic>
      <p:sp>
        <p:nvSpPr>
          <p:cNvPr id="15" name="모서리가 둥근 직사각형 11">
            <a:extLst>
              <a:ext uri="{FF2B5EF4-FFF2-40B4-BE49-F238E27FC236}">
                <a16:creationId xmlns:a16="http://schemas.microsoft.com/office/drawing/2014/main" id="{5B868E22-4732-4F57-A57D-8C6F22C2D972}"/>
              </a:ext>
            </a:extLst>
          </p:cNvPr>
          <p:cNvSpPr/>
          <p:nvPr/>
        </p:nvSpPr>
        <p:spPr>
          <a:xfrm>
            <a:off x="2017875" y="390557"/>
            <a:ext cx="6790223" cy="714148"/>
          </a:xfrm>
          <a:prstGeom prst="roundRect">
            <a:avLst/>
          </a:prstGeom>
          <a:solidFill>
            <a:srgbClr val="CDACE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2D03082-0B2B-465A-B067-CB260C1C49A1}"/>
              </a:ext>
            </a:extLst>
          </p:cNvPr>
          <p:cNvSpPr txBox="1"/>
          <p:nvPr/>
        </p:nvSpPr>
        <p:spPr>
          <a:xfrm>
            <a:off x="1992072" y="463807"/>
            <a:ext cx="6776215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ko-KR" sz="3200" b="1" spc="-3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『</a:t>
            </a:r>
            <a:r>
              <a:rPr lang="ko-KR" altLang="en-US" sz="3200" b="1" spc="-3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거꾸로 흐르는 강 ② 한나 </a:t>
            </a:r>
            <a:r>
              <a:rPr lang="en-US" altLang="ko-KR" sz="3200" b="1" spc="-3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』  </a:t>
            </a:r>
            <a:r>
              <a:rPr lang="ko-KR" altLang="en-US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퀴즈 풀기</a:t>
            </a:r>
          </a:p>
        </p:txBody>
      </p:sp>
    </p:spTree>
    <p:extLst>
      <p:ext uri="{BB962C8B-B14F-4D97-AF65-F5344CB8AC3E}">
        <p14:creationId xmlns:p14="http://schemas.microsoft.com/office/powerpoint/2010/main" val="21559385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C2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87852" y="2237410"/>
            <a:ext cx="3478837" cy="2492990"/>
          </a:xfrm>
          <a:prstGeom prst="rect">
            <a:avLst/>
          </a:prstGeom>
          <a:noFill/>
        </p:spPr>
        <p:txBody>
          <a:bodyPr vert="horz" wrap="none" lIns="91440" tIns="45720" rIns="91440" bIns="45720" anchor="t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ko-KR" altLang="en-US" sz="7200" b="1" spc="-3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활동 </a:t>
            </a:r>
            <a:r>
              <a:rPr lang="en-US" altLang="ko-KR" sz="7200" b="1" spc="-3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7200" b="1" spc="-3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>
              <a:spcBef>
                <a:spcPts val="0"/>
              </a:spcBef>
              <a:defRPr/>
            </a:pPr>
            <a:endParaRPr lang="en-US" altLang="ko-KR" sz="3600" b="1" spc="-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ko-KR" altLang="en-US" sz="4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수어</a:t>
            </a:r>
            <a:r>
              <a:rPr lang="ko-KR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익히기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176646" y="218209"/>
            <a:ext cx="11835245" cy="6421582"/>
          </a:xfrm>
          <a:prstGeom prst="rect">
            <a:avLst/>
          </a:prstGeom>
          <a:noFill/>
          <a:ln w="76200">
            <a:solidFill>
              <a:srgbClr val="5A27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397754" y="390557"/>
            <a:ext cx="3972909" cy="714148"/>
          </a:xfrm>
          <a:prstGeom prst="roundRect">
            <a:avLst/>
          </a:prstGeom>
          <a:solidFill>
            <a:srgbClr val="9C5BCD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5067" y="455243"/>
            <a:ext cx="4126451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en-US" altLang="ko-KR" sz="2800" b="1" spc="-30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『</a:t>
            </a:r>
            <a:r>
              <a:rPr lang="ko-KR" altLang="en-US" sz="2800" b="1" spc="-30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거꾸로 흐르는 강 ② 한나 </a:t>
            </a:r>
            <a:r>
              <a:rPr lang="en-US" altLang="ko-KR" sz="2800" b="1" spc="-30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』</a:t>
            </a:r>
            <a:endParaRPr lang="ko-KR" altLang="en-US" sz="2800" b="1" spc="-300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249" y="1652668"/>
            <a:ext cx="3072723" cy="40926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186771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C2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4375870" y="1739041"/>
            <a:ext cx="3348818" cy="764315"/>
          </a:xfrm>
          <a:prstGeom prst="roundRect">
            <a:avLst/>
          </a:prstGeom>
          <a:solidFill>
            <a:srgbClr val="5A278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09062" y="1828810"/>
            <a:ext cx="1970411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순서 안내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176646" y="218209"/>
            <a:ext cx="11835245" cy="6421582"/>
          </a:xfrm>
          <a:prstGeom prst="rect">
            <a:avLst/>
          </a:prstGeom>
          <a:noFill/>
          <a:ln w="76200">
            <a:solidFill>
              <a:srgbClr val="5A27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0" name="그룹 9"/>
          <p:cNvGrpSpPr/>
          <p:nvPr/>
        </p:nvGrpSpPr>
        <p:grpSpPr>
          <a:xfrm>
            <a:off x="9557358" y="5846874"/>
            <a:ext cx="2207778" cy="685725"/>
            <a:chOff x="4943795" y="6241729"/>
            <a:chExt cx="2207778" cy="685725"/>
          </a:xfrm>
        </p:grpSpPr>
        <p:pic>
          <p:nvPicPr>
            <p:cNvPr id="11" name="그림 10"/>
            <p:cNvPicPr>
              <a:picLocks noChangeAspect="1"/>
            </p:cNvPicPr>
            <p:nvPr/>
          </p:nvPicPr>
          <p:blipFill rotWithShape="1">
            <a:blip r:embed="rId2"/>
            <a:stretch>
              <a:fillRect/>
            </a:stretch>
          </p:blipFill>
          <p:spPr>
            <a:xfrm>
              <a:off x="4943795" y="6328848"/>
              <a:ext cx="1214458" cy="488001"/>
            </a:xfrm>
            <a:prstGeom prst="rect">
              <a:avLst/>
            </a:prstGeom>
          </p:spPr>
        </p:pic>
        <p:pic>
          <p:nvPicPr>
            <p:cNvPr id="12" name="그림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65848" y="6241729"/>
              <a:ext cx="685725" cy="685725"/>
            </a:xfrm>
            <a:prstGeom prst="rect">
              <a:avLst/>
            </a:prstGeom>
          </p:spPr>
        </p:pic>
      </p:grpSp>
      <p:sp>
        <p:nvSpPr>
          <p:cNvPr id="13" name="모서리가 둥근 직사각형 12"/>
          <p:cNvSpPr/>
          <p:nvPr/>
        </p:nvSpPr>
        <p:spPr>
          <a:xfrm>
            <a:off x="962774" y="3392607"/>
            <a:ext cx="2992446" cy="1476468"/>
          </a:xfrm>
          <a:prstGeom prst="roundRect">
            <a:avLst/>
          </a:prstGeom>
          <a:solidFill>
            <a:srgbClr val="934CC8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52452" y="3781752"/>
            <a:ext cx="1826142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성취기준</a:t>
            </a:r>
          </a:p>
        </p:txBody>
      </p:sp>
      <p:sp>
        <p:nvSpPr>
          <p:cNvPr id="17" name="모서리가 둥근 직사각형 16"/>
          <p:cNvSpPr/>
          <p:nvPr/>
        </p:nvSpPr>
        <p:spPr>
          <a:xfrm>
            <a:off x="4375870" y="3344437"/>
            <a:ext cx="3348818" cy="1524638"/>
          </a:xfrm>
          <a:prstGeom prst="roundRect">
            <a:avLst/>
          </a:prstGeom>
          <a:solidFill>
            <a:srgbClr val="934CC8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92937" y="3568146"/>
            <a:ext cx="2114682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준비물 및 </a:t>
            </a:r>
            <a:endParaRPr lang="en-US" altLang="ko-KR" sz="32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ko-KR" altLang="en-US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활동 방법</a:t>
            </a:r>
          </a:p>
        </p:txBody>
      </p:sp>
      <p:sp>
        <p:nvSpPr>
          <p:cNvPr id="21" name="모서리가 둥근 직사각형 20"/>
          <p:cNvSpPr/>
          <p:nvPr/>
        </p:nvSpPr>
        <p:spPr>
          <a:xfrm>
            <a:off x="8035724" y="3344436"/>
            <a:ext cx="3217629" cy="1524639"/>
          </a:xfrm>
          <a:prstGeom prst="roundRect">
            <a:avLst/>
          </a:prstGeom>
          <a:solidFill>
            <a:srgbClr val="934CC8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080053" y="3519976"/>
            <a:ext cx="3079690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활동 순서</a:t>
            </a:r>
            <a:endParaRPr lang="en-US" altLang="ko-KR" sz="32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en-US" altLang="ko-KR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수업 활용 </a:t>
            </a:r>
            <a:r>
              <a:rPr lang="en-US" altLang="ko-KR" sz="3200" b="1" dirty="0" err="1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ppt</a:t>
            </a:r>
            <a:r>
              <a:rPr lang="en-US" altLang="ko-KR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32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837013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직사각형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C2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30958" y="1472034"/>
            <a:ext cx="11010253" cy="45442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ko-KR" altLang="en-US" b="1" dirty="0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사막에서 말 없는 사람들을 만났을 때</a:t>
            </a:r>
            <a:r>
              <a:rPr lang="en-US" altLang="ko-KR" b="1" dirty="0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</a:p>
          <a:p>
            <a:pPr marL="0" indent="0">
              <a:buNone/>
            </a:pPr>
            <a:r>
              <a:rPr lang="ko-KR" altLang="en-US" b="1" dirty="0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한나는 침묵 속에서도 의사소통이 </a:t>
            </a:r>
            <a:endParaRPr lang="en-US" altLang="ko-KR" b="1" dirty="0">
              <a:solidFill>
                <a:srgbClr val="5A278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0" indent="0">
              <a:buNone/>
            </a:pPr>
            <a:r>
              <a:rPr lang="ko-KR" altLang="en-US" b="1" dirty="0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가능하다는 사실을 배웠습니다</a:t>
            </a:r>
            <a:r>
              <a:rPr lang="en-US" altLang="ko-KR" b="1" dirty="0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0" indent="0">
              <a:buNone/>
            </a:pPr>
            <a:endParaRPr lang="en-US" altLang="ko-KR" b="1" dirty="0">
              <a:solidFill>
                <a:srgbClr val="5A278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0" indent="0">
              <a:buNone/>
            </a:pPr>
            <a:r>
              <a:rPr lang="ko-KR" altLang="en-US" b="1" dirty="0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우리도 손으로 말하는 </a:t>
            </a:r>
            <a:r>
              <a:rPr lang="ko-KR" altLang="en-US" b="1" dirty="0" err="1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수어가</a:t>
            </a:r>
            <a:r>
              <a:rPr lang="ko-KR" altLang="en-US" b="1" dirty="0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있습니다</a:t>
            </a:r>
            <a:r>
              <a:rPr lang="en-US" altLang="ko-KR" b="1" dirty="0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0" indent="0">
              <a:buNone/>
            </a:pPr>
            <a:r>
              <a:rPr lang="ko-KR" altLang="en-US" b="1" dirty="0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프랑스에는 프랑스 </a:t>
            </a:r>
            <a:r>
              <a:rPr lang="ko-KR" altLang="en-US" b="1" dirty="0" err="1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수어가</a:t>
            </a:r>
            <a:r>
              <a:rPr lang="ko-KR" altLang="en-US" b="1" dirty="0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있고</a:t>
            </a:r>
            <a:r>
              <a:rPr lang="en-US" altLang="ko-KR" b="1" dirty="0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</a:p>
          <a:p>
            <a:pPr marL="0" indent="0">
              <a:buNone/>
            </a:pPr>
            <a:r>
              <a:rPr lang="ko-KR" altLang="en-US" b="1" dirty="0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한국에는 한국 </a:t>
            </a:r>
            <a:r>
              <a:rPr lang="ko-KR" altLang="en-US" b="1" dirty="0" err="1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수어가</a:t>
            </a:r>
            <a:r>
              <a:rPr lang="ko-KR" altLang="en-US" b="1" dirty="0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있습니다</a:t>
            </a:r>
            <a:r>
              <a:rPr lang="en-US" altLang="ko-KR" b="1" dirty="0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0" indent="0">
              <a:buNone/>
            </a:pPr>
            <a:endParaRPr lang="en-US" altLang="ko-KR" b="1" dirty="0">
              <a:solidFill>
                <a:srgbClr val="5A278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0" indent="0">
              <a:buNone/>
            </a:pPr>
            <a:r>
              <a:rPr lang="ko-KR" altLang="en-US" b="1" dirty="0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몇 가지 </a:t>
            </a:r>
            <a:r>
              <a:rPr lang="ko-KR" altLang="en-US" b="1" dirty="0" err="1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수어를</a:t>
            </a:r>
            <a:r>
              <a:rPr lang="ko-KR" altLang="en-US" b="1" dirty="0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익혀봅시다</a:t>
            </a:r>
            <a:r>
              <a:rPr lang="en-US" altLang="ko-KR" b="1" dirty="0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sp>
        <p:nvSpPr>
          <p:cNvPr id="9" name="모서리가 둥근 직사각형 8"/>
          <p:cNvSpPr/>
          <p:nvPr/>
        </p:nvSpPr>
        <p:spPr>
          <a:xfrm>
            <a:off x="397755" y="390557"/>
            <a:ext cx="1461525" cy="714148"/>
          </a:xfrm>
          <a:prstGeom prst="roundRect">
            <a:avLst/>
          </a:prstGeom>
          <a:solidFill>
            <a:srgbClr val="9C5BCD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1228" y="455243"/>
            <a:ext cx="1386918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활동 </a:t>
            </a:r>
            <a:r>
              <a:rPr lang="en-US" altLang="ko-KR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32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76646" y="218209"/>
            <a:ext cx="11835245" cy="6421582"/>
          </a:xfrm>
          <a:prstGeom prst="rect">
            <a:avLst/>
          </a:prstGeom>
          <a:noFill/>
          <a:ln w="76200">
            <a:solidFill>
              <a:srgbClr val="5A27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2017876" y="390557"/>
            <a:ext cx="6841678" cy="714148"/>
          </a:xfrm>
          <a:prstGeom prst="roundRect">
            <a:avLst/>
          </a:prstGeom>
          <a:solidFill>
            <a:srgbClr val="CDACE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96284" y="466219"/>
            <a:ext cx="2380781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수어</a:t>
            </a:r>
            <a:r>
              <a:rPr lang="ko-KR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익히기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3996" y="1893735"/>
            <a:ext cx="4497269" cy="37008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5500652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직사각형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C2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13142" y="1414858"/>
            <a:ext cx="6962250" cy="54636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ko-KR" altLang="en-US" sz="3200" b="1" dirty="0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프랑스 </a:t>
            </a:r>
            <a:r>
              <a:rPr lang="ko-KR" altLang="en-US" sz="3200" b="1" dirty="0" err="1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수어를</a:t>
            </a:r>
            <a:r>
              <a:rPr lang="ko-KR" altLang="en-US" sz="3200" b="1" dirty="0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따라하며 익혀봅시다</a:t>
            </a:r>
            <a:r>
              <a:rPr lang="en-US" altLang="ko-KR" sz="3200" b="1" dirty="0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en-US" altLang="ko-KR" sz="3200" b="1" dirty="0">
              <a:solidFill>
                <a:srgbClr val="AE78D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397755" y="390557"/>
            <a:ext cx="1461525" cy="714148"/>
          </a:xfrm>
          <a:prstGeom prst="roundRect">
            <a:avLst/>
          </a:prstGeom>
          <a:solidFill>
            <a:srgbClr val="9C5BCD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1228" y="455243"/>
            <a:ext cx="1386918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활동 </a:t>
            </a:r>
            <a:r>
              <a:rPr lang="en-US" altLang="ko-KR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32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76646" y="218209"/>
            <a:ext cx="11835245" cy="6421582"/>
          </a:xfrm>
          <a:prstGeom prst="rect">
            <a:avLst/>
          </a:prstGeom>
          <a:noFill/>
          <a:ln w="76200">
            <a:solidFill>
              <a:srgbClr val="5A27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2017876" y="390557"/>
            <a:ext cx="6841678" cy="714148"/>
          </a:xfrm>
          <a:prstGeom prst="roundRect">
            <a:avLst/>
          </a:prstGeom>
          <a:solidFill>
            <a:srgbClr val="CDACE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96284" y="466219"/>
            <a:ext cx="2380781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수어</a:t>
            </a:r>
            <a:r>
              <a:rPr lang="ko-KR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익히기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5830" y="2133568"/>
            <a:ext cx="5476875" cy="43338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0968384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직사각형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C2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73427" y="1416521"/>
            <a:ext cx="6841677" cy="54636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ko-KR" altLang="en-US" sz="3200" b="1" dirty="0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프랑스 </a:t>
            </a:r>
            <a:r>
              <a:rPr lang="ko-KR" altLang="en-US" sz="3200" b="1" dirty="0" err="1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수어를</a:t>
            </a:r>
            <a:r>
              <a:rPr lang="ko-KR" altLang="en-US" sz="3200" b="1" dirty="0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따라하며 익혀봅시다</a:t>
            </a:r>
            <a:r>
              <a:rPr lang="en-US" altLang="ko-KR" sz="3200" b="1" dirty="0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en-US" altLang="ko-KR" sz="3200" b="1" dirty="0">
              <a:solidFill>
                <a:srgbClr val="AE78D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397755" y="390557"/>
            <a:ext cx="1461525" cy="714148"/>
          </a:xfrm>
          <a:prstGeom prst="roundRect">
            <a:avLst/>
          </a:prstGeom>
          <a:solidFill>
            <a:srgbClr val="9C5BCD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1228" y="455243"/>
            <a:ext cx="1386918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활동 </a:t>
            </a:r>
            <a:r>
              <a:rPr lang="en-US" altLang="ko-KR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32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76646" y="218209"/>
            <a:ext cx="11835245" cy="6421582"/>
          </a:xfrm>
          <a:prstGeom prst="rect">
            <a:avLst/>
          </a:prstGeom>
          <a:noFill/>
          <a:ln w="76200">
            <a:solidFill>
              <a:srgbClr val="5A27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2017876" y="390557"/>
            <a:ext cx="6841678" cy="714148"/>
          </a:xfrm>
          <a:prstGeom prst="roundRect">
            <a:avLst/>
          </a:prstGeom>
          <a:solidFill>
            <a:srgbClr val="CDACE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96284" y="466219"/>
            <a:ext cx="2380781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수어</a:t>
            </a:r>
            <a:r>
              <a:rPr lang="ko-KR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익히기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2860" y="2117343"/>
            <a:ext cx="4922813" cy="43679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1379770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직사각형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C2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599146" y="1416521"/>
            <a:ext cx="6990242" cy="54636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ko-KR" altLang="en-US" sz="3200" b="1" dirty="0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프랑스 </a:t>
            </a:r>
            <a:r>
              <a:rPr lang="ko-KR" altLang="en-US" sz="3200" b="1" dirty="0" err="1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수어를</a:t>
            </a:r>
            <a:r>
              <a:rPr lang="ko-KR" altLang="en-US" sz="3200" b="1" dirty="0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따라하며 익혀봅시다</a:t>
            </a:r>
            <a:r>
              <a:rPr lang="en-US" altLang="ko-KR" sz="3200" b="1" dirty="0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en-US" altLang="ko-KR" sz="3200" b="1" dirty="0">
              <a:solidFill>
                <a:srgbClr val="AE78D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397755" y="390557"/>
            <a:ext cx="1461525" cy="714148"/>
          </a:xfrm>
          <a:prstGeom prst="roundRect">
            <a:avLst/>
          </a:prstGeom>
          <a:solidFill>
            <a:srgbClr val="9C5BCD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1228" y="455243"/>
            <a:ext cx="1386918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활동 </a:t>
            </a:r>
            <a:r>
              <a:rPr lang="en-US" altLang="ko-KR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32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76646" y="218209"/>
            <a:ext cx="11835245" cy="6421582"/>
          </a:xfrm>
          <a:prstGeom prst="rect">
            <a:avLst/>
          </a:prstGeom>
          <a:noFill/>
          <a:ln w="76200">
            <a:solidFill>
              <a:srgbClr val="5A27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2017876" y="390557"/>
            <a:ext cx="6841678" cy="714148"/>
          </a:xfrm>
          <a:prstGeom prst="roundRect">
            <a:avLst/>
          </a:prstGeom>
          <a:solidFill>
            <a:srgbClr val="CDACE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96284" y="466219"/>
            <a:ext cx="2380781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수어</a:t>
            </a:r>
            <a:r>
              <a:rPr lang="ko-KR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익히기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6817" y="2167737"/>
            <a:ext cx="4914900" cy="4267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2263450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직사각형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C2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73427" y="1408112"/>
            <a:ext cx="6841678" cy="54636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ko-KR" altLang="en-US" sz="3200" b="1" dirty="0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프랑스 </a:t>
            </a:r>
            <a:r>
              <a:rPr lang="ko-KR" altLang="en-US" sz="3200" b="1" dirty="0" err="1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수어를</a:t>
            </a:r>
            <a:r>
              <a:rPr lang="ko-KR" altLang="en-US" sz="3200" b="1" dirty="0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따라하며 익혀봅시다</a:t>
            </a:r>
            <a:r>
              <a:rPr lang="en-US" altLang="ko-KR" sz="3200" b="1" dirty="0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en-US" altLang="ko-KR" sz="3200" b="1" dirty="0">
              <a:solidFill>
                <a:srgbClr val="AE78D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397755" y="390557"/>
            <a:ext cx="1461525" cy="714148"/>
          </a:xfrm>
          <a:prstGeom prst="roundRect">
            <a:avLst/>
          </a:prstGeom>
          <a:solidFill>
            <a:srgbClr val="9C5BCD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1228" y="455243"/>
            <a:ext cx="1386918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활동 </a:t>
            </a:r>
            <a:r>
              <a:rPr lang="en-US" altLang="ko-KR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32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76646" y="218209"/>
            <a:ext cx="11835245" cy="6421582"/>
          </a:xfrm>
          <a:prstGeom prst="rect">
            <a:avLst/>
          </a:prstGeom>
          <a:noFill/>
          <a:ln w="76200">
            <a:solidFill>
              <a:srgbClr val="5A27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2017876" y="390557"/>
            <a:ext cx="6841678" cy="714148"/>
          </a:xfrm>
          <a:prstGeom prst="roundRect">
            <a:avLst/>
          </a:prstGeom>
          <a:solidFill>
            <a:srgbClr val="CDACE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96284" y="466219"/>
            <a:ext cx="2380781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수어</a:t>
            </a:r>
            <a:r>
              <a:rPr lang="ko-KR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익히기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0070" y="2063578"/>
            <a:ext cx="4268393" cy="42877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1877362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직사각형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C2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6006" y="1453591"/>
            <a:ext cx="11188772" cy="484835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ko-KR" altLang="en-US" sz="3200" b="1" dirty="0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한국 </a:t>
            </a:r>
            <a:r>
              <a:rPr lang="ko-KR" altLang="en-US" sz="3200" b="1" dirty="0" err="1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수어를</a:t>
            </a:r>
            <a:r>
              <a:rPr lang="ko-KR" altLang="en-US" sz="3200" b="1" dirty="0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따라하며 익혀봅시다</a:t>
            </a:r>
            <a:r>
              <a:rPr lang="en-US" altLang="ko-KR" sz="3200" b="1" dirty="0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0" indent="0">
              <a:buNone/>
            </a:pPr>
            <a:endParaRPr lang="en-US" altLang="ko-KR" sz="3200" b="1" dirty="0">
              <a:solidFill>
                <a:srgbClr val="AE78D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0" indent="0">
              <a:buNone/>
            </a:pPr>
            <a:r>
              <a:rPr lang="ko-KR" altLang="en-US" b="1" dirty="0">
                <a:solidFill>
                  <a:srgbClr val="AE78D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슬라이드 쇼에서 아래 링크를 눌러 영상을 보며 한국 </a:t>
            </a:r>
            <a:r>
              <a:rPr lang="ko-KR" altLang="en-US" b="1" dirty="0" err="1">
                <a:solidFill>
                  <a:srgbClr val="AE78D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수어를</a:t>
            </a:r>
            <a:r>
              <a:rPr lang="ko-KR" altLang="en-US" b="1" dirty="0">
                <a:solidFill>
                  <a:srgbClr val="AE78D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익혀보세요</a:t>
            </a:r>
            <a:r>
              <a:rPr lang="en-US" altLang="ko-KR" b="1" dirty="0">
                <a:solidFill>
                  <a:srgbClr val="AE78D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0" indent="0">
              <a:buNone/>
            </a:pPr>
            <a:r>
              <a:rPr lang="ko-KR" altLang="en-US" b="1" dirty="0">
                <a:solidFill>
                  <a:srgbClr val="AE78D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출처 </a:t>
            </a:r>
            <a:r>
              <a:rPr lang="en-US" altLang="ko-KR" b="1" dirty="0">
                <a:solidFill>
                  <a:srgbClr val="AE78D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b="1" dirty="0" err="1">
                <a:solidFill>
                  <a:srgbClr val="AE78D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국립국어원</a:t>
            </a:r>
            <a:r>
              <a:rPr lang="ko-KR" altLang="en-US" b="1" dirty="0">
                <a:solidFill>
                  <a:srgbClr val="AE78D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한국수어사전</a:t>
            </a:r>
            <a:endParaRPr lang="en-US" altLang="ko-KR" b="1" dirty="0">
              <a:solidFill>
                <a:srgbClr val="AE78D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0" indent="0">
              <a:buNone/>
            </a:pPr>
            <a:endParaRPr lang="en-US" altLang="ko-KR" sz="3200" b="1" dirty="0">
              <a:solidFill>
                <a:srgbClr val="AE78D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0" indent="0" algn="ctr">
              <a:buNone/>
            </a:pPr>
            <a:r>
              <a:rPr lang="ko-KR" altLang="en-US" sz="4400" dirty="0" err="1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hlinkClick r:id="rId2"/>
              </a:rPr>
              <a:t>국립국어원</a:t>
            </a:r>
            <a:r>
              <a:rPr lang="ko-KR" altLang="en-US" sz="440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hlinkClick r:id="rId2"/>
              </a:rPr>
              <a:t> 한국수어사전 </a:t>
            </a:r>
            <a:r>
              <a:rPr lang="en-US" altLang="ko-KR" sz="4400" dirty="0">
                <a:solidFill>
                  <a:srgbClr val="FF00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hlinkClick r:id="rId2"/>
              </a:rPr>
              <a:t>(korean.go.kr)</a:t>
            </a:r>
            <a:endParaRPr lang="en-US" altLang="ko-KR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397755" y="390557"/>
            <a:ext cx="1461525" cy="714148"/>
          </a:xfrm>
          <a:prstGeom prst="roundRect">
            <a:avLst/>
          </a:prstGeom>
          <a:solidFill>
            <a:srgbClr val="9C5BCD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1228" y="455243"/>
            <a:ext cx="1386918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활동 </a:t>
            </a:r>
            <a:r>
              <a:rPr lang="en-US" altLang="ko-KR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32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76646" y="218209"/>
            <a:ext cx="11835245" cy="6421582"/>
          </a:xfrm>
          <a:prstGeom prst="rect">
            <a:avLst/>
          </a:prstGeom>
          <a:noFill/>
          <a:ln w="76200">
            <a:solidFill>
              <a:srgbClr val="5A27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2017876" y="390557"/>
            <a:ext cx="6841678" cy="714148"/>
          </a:xfrm>
          <a:prstGeom prst="roundRect">
            <a:avLst/>
          </a:prstGeom>
          <a:solidFill>
            <a:srgbClr val="CDACE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96284" y="466219"/>
            <a:ext cx="2380781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수어</a:t>
            </a:r>
            <a:r>
              <a:rPr lang="ko-KR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익히기</a:t>
            </a:r>
          </a:p>
        </p:txBody>
      </p:sp>
    </p:spTree>
    <p:extLst>
      <p:ext uri="{BB962C8B-B14F-4D97-AF65-F5344CB8AC3E}">
        <p14:creationId xmlns:p14="http://schemas.microsoft.com/office/powerpoint/2010/main" val="29543418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C2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71876" y="2237410"/>
            <a:ext cx="4310795" cy="3231654"/>
          </a:xfrm>
          <a:prstGeom prst="rect">
            <a:avLst/>
          </a:prstGeom>
          <a:noFill/>
        </p:spPr>
        <p:txBody>
          <a:bodyPr vert="horz" wrap="none" lIns="91440" tIns="45720" rIns="91440" bIns="45720" anchor="t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ko-KR" altLang="en-US" sz="7200" b="1" spc="-3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활동 </a:t>
            </a:r>
            <a:r>
              <a:rPr lang="en-US" altLang="ko-KR" sz="7200" b="1" spc="-3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sz="7200" b="1" spc="-3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>
              <a:spcBef>
                <a:spcPts val="0"/>
              </a:spcBef>
              <a:defRPr/>
            </a:pPr>
            <a:endParaRPr lang="en-US" altLang="ko-KR" sz="3600" b="1" spc="-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ko-KR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이어질 이야기 </a:t>
            </a:r>
            <a:endParaRPr lang="en-US" altLang="ko-KR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ko-KR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상상하여 쓰기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176646" y="218209"/>
            <a:ext cx="11835245" cy="6421582"/>
          </a:xfrm>
          <a:prstGeom prst="rect">
            <a:avLst/>
          </a:prstGeom>
          <a:noFill/>
          <a:ln w="76200">
            <a:solidFill>
              <a:srgbClr val="5A27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397754" y="390557"/>
            <a:ext cx="3972909" cy="714148"/>
          </a:xfrm>
          <a:prstGeom prst="roundRect">
            <a:avLst/>
          </a:prstGeom>
          <a:solidFill>
            <a:srgbClr val="9C5BCD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5067" y="455243"/>
            <a:ext cx="4126451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en-US" altLang="ko-KR" sz="2800" b="1" spc="-30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『</a:t>
            </a:r>
            <a:r>
              <a:rPr lang="ko-KR" altLang="en-US" sz="2800" b="1" spc="-30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거꾸로 흐르는 강 ② 한나 </a:t>
            </a:r>
            <a:r>
              <a:rPr lang="en-US" altLang="ko-KR" sz="2800" b="1" spc="-30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』</a:t>
            </a:r>
            <a:endParaRPr lang="ko-KR" altLang="en-US" sz="2800" b="1" spc="-300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249" y="1652668"/>
            <a:ext cx="3072723" cy="40926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459921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C2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35021" y="2594975"/>
            <a:ext cx="5005738" cy="2554545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r>
              <a:rPr lang="ko-KR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한나와 </a:t>
            </a:r>
            <a:r>
              <a:rPr lang="ko-KR" altLang="en-US" sz="32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토멕은</a:t>
            </a:r>
            <a:r>
              <a:rPr lang="ko-KR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앞으로 </a:t>
            </a:r>
            <a:endParaRPr lang="en-US" altLang="ko-KR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어떤 삶을 살게 될까요</a:t>
            </a:r>
            <a:r>
              <a:rPr lang="en-US" altLang="ko-K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</a:p>
          <a:p>
            <a:endParaRPr lang="en-US" altLang="ko-KR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이어질 이야기를 </a:t>
            </a:r>
            <a:endParaRPr lang="en-US" altLang="ko-KR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상상하여 써봅시다</a:t>
            </a:r>
            <a:r>
              <a:rPr lang="en-US" altLang="ko-K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sp>
        <p:nvSpPr>
          <p:cNvPr id="8" name="모서리가 둥근 직사각형 7"/>
          <p:cNvSpPr/>
          <p:nvPr/>
        </p:nvSpPr>
        <p:spPr>
          <a:xfrm>
            <a:off x="397755" y="390557"/>
            <a:ext cx="1461525" cy="714148"/>
          </a:xfrm>
          <a:prstGeom prst="roundRect">
            <a:avLst/>
          </a:prstGeom>
          <a:solidFill>
            <a:srgbClr val="9C5BCD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1228" y="455243"/>
            <a:ext cx="1386918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활동 </a:t>
            </a:r>
            <a:r>
              <a:rPr lang="en-US" altLang="ko-KR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sz="32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76646" y="218209"/>
            <a:ext cx="11835245" cy="6421582"/>
          </a:xfrm>
          <a:prstGeom prst="rect">
            <a:avLst/>
          </a:prstGeom>
          <a:noFill/>
          <a:ln w="76200">
            <a:solidFill>
              <a:srgbClr val="5A27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2017876" y="390557"/>
            <a:ext cx="7695084" cy="714148"/>
          </a:xfrm>
          <a:prstGeom prst="roundRect">
            <a:avLst/>
          </a:prstGeom>
          <a:solidFill>
            <a:srgbClr val="CDACE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83341" y="466219"/>
            <a:ext cx="5541903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이어질 이야기 상상하여 쓰기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2600" y="1716163"/>
            <a:ext cx="2994875" cy="4312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81337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C2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35021" y="2594975"/>
            <a:ext cx="4977746" cy="2554545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r>
              <a:rPr lang="ko-KR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한나와 </a:t>
            </a:r>
            <a:r>
              <a:rPr lang="ko-KR" altLang="en-US" sz="32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토멕은</a:t>
            </a:r>
            <a:r>
              <a:rPr lang="ko-KR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앞으로 </a:t>
            </a:r>
            <a:endParaRPr lang="en-US" altLang="ko-KR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어떤 삶을 살게 될까요</a:t>
            </a:r>
            <a:r>
              <a:rPr lang="en-US" altLang="ko-K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</a:p>
          <a:p>
            <a:endParaRPr lang="en-US" altLang="ko-KR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이어질 이야기를 </a:t>
            </a:r>
            <a:endParaRPr lang="en-US" altLang="ko-KR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상상하여 써봅시다</a:t>
            </a:r>
            <a:r>
              <a:rPr lang="en-US" altLang="ko-K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sp>
        <p:nvSpPr>
          <p:cNvPr id="8" name="모서리가 둥근 직사각형 7"/>
          <p:cNvSpPr/>
          <p:nvPr/>
        </p:nvSpPr>
        <p:spPr>
          <a:xfrm>
            <a:off x="397755" y="390557"/>
            <a:ext cx="1461525" cy="714148"/>
          </a:xfrm>
          <a:prstGeom prst="roundRect">
            <a:avLst/>
          </a:prstGeom>
          <a:solidFill>
            <a:srgbClr val="9C5BCD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1228" y="455243"/>
            <a:ext cx="1386918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활동 </a:t>
            </a:r>
            <a:r>
              <a:rPr lang="en-US" altLang="ko-KR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sz="32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76646" y="218209"/>
            <a:ext cx="11835245" cy="6421582"/>
          </a:xfrm>
          <a:prstGeom prst="rect">
            <a:avLst/>
          </a:prstGeom>
          <a:noFill/>
          <a:ln w="76200">
            <a:solidFill>
              <a:srgbClr val="5A27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2017876" y="390557"/>
            <a:ext cx="7695084" cy="714148"/>
          </a:xfrm>
          <a:prstGeom prst="roundRect">
            <a:avLst/>
          </a:prstGeom>
          <a:solidFill>
            <a:srgbClr val="CDACE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83341" y="466219"/>
            <a:ext cx="5541903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이어질 이야기 상상하여 쓰기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5707" y="1636337"/>
            <a:ext cx="3225113" cy="456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708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C2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397755" y="390557"/>
            <a:ext cx="1461525" cy="714148"/>
          </a:xfrm>
          <a:prstGeom prst="roundRect">
            <a:avLst/>
          </a:prstGeom>
          <a:solidFill>
            <a:srgbClr val="9C5BCD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1228" y="455243"/>
            <a:ext cx="1386918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활동 </a:t>
            </a:r>
            <a:r>
              <a:rPr lang="en-US" altLang="ko-KR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sz="32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76646" y="218209"/>
            <a:ext cx="11835245" cy="6421582"/>
          </a:xfrm>
          <a:prstGeom prst="rect">
            <a:avLst/>
          </a:prstGeom>
          <a:noFill/>
          <a:ln w="76200">
            <a:solidFill>
              <a:srgbClr val="5A27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2017876" y="390557"/>
            <a:ext cx="7695084" cy="714148"/>
          </a:xfrm>
          <a:prstGeom prst="roundRect">
            <a:avLst/>
          </a:prstGeom>
          <a:solidFill>
            <a:srgbClr val="CDACE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83341" y="466219"/>
            <a:ext cx="5541903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이어질 이야기 상상하여 쓰기</a:t>
            </a:r>
          </a:p>
        </p:txBody>
      </p:sp>
      <p:sp>
        <p:nvSpPr>
          <p:cNvPr id="10" name="내용 개체 틀 2"/>
          <p:cNvSpPr txBox="1">
            <a:spLocks/>
          </p:cNvSpPr>
          <p:nvPr/>
        </p:nvSpPr>
        <p:spPr>
          <a:xfrm>
            <a:off x="1363761" y="3076110"/>
            <a:ext cx="5699512" cy="15922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ko-KR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여러분이 상상하여 쓴 글을 </a:t>
            </a:r>
            <a:endParaRPr lang="en-US" altLang="ko-KR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ko-KR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발표해봅시다</a:t>
            </a:r>
            <a:r>
              <a:rPr lang="en-US" altLang="ko-KR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493" y="1455485"/>
            <a:ext cx="3417573" cy="4833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2955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C2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06933" y="1543478"/>
            <a:ext cx="10477141" cy="4524315"/>
          </a:xfrm>
          <a:prstGeom prst="rect">
            <a:avLst/>
          </a:prstGeom>
          <a:noFill/>
        </p:spPr>
        <p:txBody>
          <a:bodyPr vert="horz" wrap="square" lIns="91440" tIns="45720" rIns="91440" bIns="45720" anchor="t"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ko-KR" altLang="en-US" sz="3600" b="1" spc="-300" dirty="0">
                <a:solidFill>
                  <a:srgbClr val="7030A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추천 학년 </a:t>
            </a:r>
            <a:r>
              <a:rPr lang="en-US" altLang="ko-KR" sz="3600" b="1" spc="-300" dirty="0">
                <a:solidFill>
                  <a:srgbClr val="7030A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: 3,4</a:t>
            </a:r>
            <a:r>
              <a:rPr lang="ko-KR" altLang="en-US" sz="3600" b="1" spc="-300" dirty="0">
                <a:solidFill>
                  <a:srgbClr val="7030A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학년</a:t>
            </a:r>
            <a:endParaRPr lang="en-US" altLang="ko-KR" sz="3600" b="1" spc="-300" dirty="0">
              <a:solidFill>
                <a:srgbClr val="7030A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spcBef>
                <a:spcPts val="0"/>
              </a:spcBef>
              <a:defRPr/>
            </a:pPr>
            <a:endParaRPr lang="en-US" altLang="ko-KR" sz="1600" b="1" spc="-300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spcBef>
                <a:spcPts val="0"/>
              </a:spcBef>
              <a:defRPr/>
            </a:pPr>
            <a:r>
              <a:rPr lang="en-US" altLang="ko-KR" sz="3600" b="1" spc="-30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&lt;</a:t>
            </a:r>
            <a:r>
              <a:rPr lang="ko-KR" altLang="en-US" sz="3600" b="1" spc="-30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성취 기준</a:t>
            </a:r>
            <a:r>
              <a:rPr lang="en-US" altLang="ko-KR" sz="3600" b="1" spc="-300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&gt;</a:t>
            </a:r>
          </a:p>
          <a:p>
            <a:pPr>
              <a:defRPr/>
            </a:pPr>
            <a:r>
              <a:rPr lang="en-US" altLang="ko-KR" sz="2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[4</a:t>
            </a:r>
            <a:r>
              <a:rPr lang="ko-KR" altLang="en-US" sz="2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국</a:t>
            </a:r>
            <a:r>
              <a:rPr lang="en-US" altLang="ko-KR" sz="2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05-05]</a:t>
            </a:r>
            <a:r>
              <a:rPr lang="ko-KR" altLang="en-US" sz="2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재미나 감동을 느끼며 작품을 즐겨 감상하는 태도를 지닌다</a:t>
            </a:r>
            <a:r>
              <a:rPr lang="en-US" altLang="ko-KR" sz="2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>
              <a:defRPr/>
            </a:pPr>
            <a:r>
              <a:rPr lang="en-US" altLang="ko-KR" sz="2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[4</a:t>
            </a:r>
            <a:r>
              <a:rPr lang="ko-KR" altLang="en-US" sz="2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국</a:t>
            </a:r>
            <a:r>
              <a:rPr lang="en-US" altLang="ko-KR" sz="2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05-02]</a:t>
            </a:r>
            <a:r>
              <a:rPr lang="ko-KR" altLang="en-US" sz="2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인물</a:t>
            </a:r>
            <a:r>
              <a:rPr lang="en-US" altLang="ko-KR" sz="2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사건</a:t>
            </a:r>
            <a:r>
              <a:rPr lang="en-US" altLang="ko-KR" sz="2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배경에 주목하며 작품을 이해한다</a:t>
            </a:r>
            <a:r>
              <a:rPr lang="en-US" altLang="ko-KR" sz="2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>
              <a:defRPr/>
            </a:pPr>
            <a:r>
              <a:rPr lang="en-US" altLang="ko-KR" sz="2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[4</a:t>
            </a:r>
            <a:r>
              <a:rPr lang="ko-KR" altLang="en-US" sz="2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국</a:t>
            </a:r>
            <a:r>
              <a:rPr lang="en-US" altLang="ko-KR" sz="2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05-03]</a:t>
            </a:r>
            <a:r>
              <a:rPr lang="ko-KR" altLang="en-US" sz="2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이야기의 흐름을 파악하여 이어질 내용을 상상하고 표현한다</a:t>
            </a:r>
            <a:r>
              <a:rPr lang="en-US" altLang="ko-KR" sz="2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>
              <a:defRPr/>
            </a:pPr>
            <a:r>
              <a:rPr lang="en-US" altLang="ko-KR" sz="2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[4</a:t>
            </a:r>
            <a:r>
              <a:rPr lang="ko-KR" altLang="en-US" sz="2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국</a:t>
            </a:r>
            <a:r>
              <a:rPr lang="en-US" altLang="ko-KR" sz="2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03-05]</a:t>
            </a:r>
            <a:r>
              <a:rPr lang="ko-KR" altLang="en-US" sz="2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쓰기에 자신감을 갖고 자신의 글을 적극적으로 나누는 태도를 지닌다</a:t>
            </a:r>
            <a:r>
              <a:rPr lang="en-US" altLang="ko-KR" sz="28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8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397755" y="390557"/>
            <a:ext cx="1960793" cy="714148"/>
          </a:xfrm>
          <a:prstGeom prst="roundRect">
            <a:avLst/>
          </a:prstGeom>
          <a:solidFill>
            <a:srgbClr val="9C5BCD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2946" y="455243"/>
            <a:ext cx="1970411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성취 기준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176646" y="218209"/>
            <a:ext cx="11835245" cy="6421582"/>
          </a:xfrm>
          <a:prstGeom prst="rect">
            <a:avLst/>
          </a:prstGeom>
          <a:noFill/>
          <a:ln w="76200">
            <a:solidFill>
              <a:srgbClr val="5A27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0" name="그룹 9"/>
          <p:cNvGrpSpPr/>
          <p:nvPr/>
        </p:nvGrpSpPr>
        <p:grpSpPr>
          <a:xfrm>
            <a:off x="9557358" y="5846874"/>
            <a:ext cx="2207778" cy="685725"/>
            <a:chOff x="4943795" y="6241729"/>
            <a:chExt cx="2207778" cy="685725"/>
          </a:xfrm>
        </p:grpSpPr>
        <p:pic>
          <p:nvPicPr>
            <p:cNvPr id="11" name="그림 10"/>
            <p:cNvPicPr>
              <a:picLocks noChangeAspect="1"/>
            </p:cNvPicPr>
            <p:nvPr/>
          </p:nvPicPr>
          <p:blipFill rotWithShape="1">
            <a:blip r:embed="rId2"/>
            <a:stretch>
              <a:fillRect/>
            </a:stretch>
          </p:blipFill>
          <p:spPr>
            <a:xfrm>
              <a:off x="4943795" y="6328848"/>
              <a:ext cx="1214458" cy="488001"/>
            </a:xfrm>
            <a:prstGeom prst="rect">
              <a:avLst/>
            </a:prstGeom>
          </p:spPr>
        </p:pic>
        <p:pic>
          <p:nvPicPr>
            <p:cNvPr id="12" name="그림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65848" y="6241729"/>
              <a:ext cx="685725" cy="685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702716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C2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89791" y="2828835"/>
            <a:ext cx="4608954" cy="1200329"/>
          </a:xfrm>
          <a:prstGeom prst="rect">
            <a:avLst/>
          </a:prstGeom>
          <a:noFill/>
        </p:spPr>
        <p:txBody>
          <a:bodyPr vert="horz" wrap="none" lIns="91440" tIns="45720" rIns="91440" bIns="45720" anchor="t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ko-KR" altLang="en-US" sz="7200" b="1" spc="-3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감사합니다</a:t>
            </a:r>
            <a:endParaRPr lang="en-US" altLang="ko-KR" sz="3600" b="1" spc="-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76646" y="218209"/>
            <a:ext cx="11835245" cy="6421582"/>
          </a:xfrm>
          <a:prstGeom prst="rect">
            <a:avLst/>
          </a:prstGeom>
          <a:noFill/>
          <a:ln w="76200">
            <a:solidFill>
              <a:srgbClr val="5A27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0" name="그룹 9"/>
          <p:cNvGrpSpPr/>
          <p:nvPr/>
        </p:nvGrpSpPr>
        <p:grpSpPr>
          <a:xfrm>
            <a:off x="9557358" y="5846874"/>
            <a:ext cx="2207778" cy="685725"/>
            <a:chOff x="4943795" y="6241729"/>
            <a:chExt cx="2207778" cy="685725"/>
          </a:xfrm>
        </p:grpSpPr>
        <p:pic>
          <p:nvPicPr>
            <p:cNvPr id="11" name="그림 10"/>
            <p:cNvPicPr>
              <a:picLocks noChangeAspect="1"/>
            </p:cNvPicPr>
            <p:nvPr/>
          </p:nvPicPr>
          <p:blipFill rotWithShape="1">
            <a:blip r:embed="rId2"/>
            <a:stretch>
              <a:fillRect/>
            </a:stretch>
          </p:blipFill>
          <p:spPr>
            <a:xfrm>
              <a:off x="4943795" y="6328848"/>
              <a:ext cx="1214458" cy="488001"/>
            </a:xfrm>
            <a:prstGeom prst="rect">
              <a:avLst/>
            </a:prstGeom>
          </p:spPr>
        </p:pic>
        <p:pic>
          <p:nvPicPr>
            <p:cNvPr id="12" name="그림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65848" y="6241729"/>
              <a:ext cx="685725" cy="685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532191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-19458" y="-42389"/>
            <a:ext cx="12192000" cy="6858000"/>
          </a:xfrm>
          <a:prstGeom prst="rect">
            <a:avLst/>
          </a:prstGeom>
          <a:solidFill>
            <a:srgbClr val="E6C2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397754" y="390557"/>
            <a:ext cx="4826963" cy="714148"/>
          </a:xfrm>
          <a:prstGeom prst="roundRect">
            <a:avLst/>
          </a:prstGeom>
          <a:solidFill>
            <a:srgbClr val="9C5BCD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1021" y="455243"/>
            <a:ext cx="3900428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준비물 및 활동 방법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176646" y="218209"/>
            <a:ext cx="11835245" cy="6421582"/>
          </a:xfrm>
          <a:prstGeom prst="rect">
            <a:avLst/>
          </a:prstGeom>
          <a:noFill/>
          <a:ln w="76200">
            <a:solidFill>
              <a:srgbClr val="5A27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0" name="그룹 9"/>
          <p:cNvGrpSpPr/>
          <p:nvPr/>
        </p:nvGrpSpPr>
        <p:grpSpPr>
          <a:xfrm>
            <a:off x="9557358" y="5846874"/>
            <a:ext cx="2207778" cy="685725"/>
            <a:chOff x="4943795" y="6241729"/>
            <a:chExt cx="2207778" cy="685725"/>
          </a:xfrm>
        </p:grpSpPr>
        <p:pic>
          <p:nvPicPr>
            <p:cNvPr id="11" name="그림 10"/>
            <p:cNvPicPr>
              <a:picLocks noChangeAspect="1"/>
            </p:cNvPicPr>
            <p:nvPr/>
          </p:nvPicPr>
          <p:blipFill rotWithShape="1">
            <a:blip r:embed="rId2"/>
            <a:stretch>
              <a:fillRect/>
            </a:stretch>
          </p:blipFill>
          <p:spPr>
            <a:xfrm>
              <a:off x="4943795" y="6328848"/>
              <a:ext cx="1214458" cy="488001"/>
            </a:xfrm>
            <a:prstGeom prst="rect">
              <a:avLst/>
            </a:prstGeom>
          </p:spPr>
        </p:pic>
        <p:pic>
          <p:nvPicPr>
            <p:cNvPr id="12" name="그림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65848" y="6241729"/>
              <a:ext cx="685725" cy="685725"/>
            </a:xfrm>
            <a:prstGeom prst="rect">
              <a:avLst/>
            </a:prstGeom>
          </p:spPr>
        </p:pic>
      </p:grpSp>
      <p:sp>
        <p:nvSpPr>
          <p:cNvPr id="14" name="TextBox 13"/>
          <p:cNvSpPr txBox="1"/>
          <p:nvPr/>
        </p:nvSpPr>
        <p:spPr>
          <a:xfrm>
            <a:off x="558054" y="1456202"/>
            <a:ext cx="9104929" cy="415498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ko-KR" sz="2400" b="1" dirty="0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&lt;</a:t>
            </a:r>
            <a:r>
              <a:rPr lang="ko-KR" altLang="en-US" sz="2400" b="1" dirty="0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활동 </a:t>
            </a:r>
            <a:r>
              <a:rPr lang="en-US" altLang="ko-KR" sz="2400" b="1" dirty="0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1&gt;</a:t>
            </a:r>
            <a:r>
              <a:rPr lang="ko-KR" altLang="en-US" sz="2400" b="1" dirty="0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2400" b="1" spc="-300" dirty="0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『</a:t>
            </a:r>
            <a:r>
              <a:rPr lang="ko-KR" altLang="en-US" sz="2400" b="1" spc="-300" dirty="0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거꾸로 흐르는 강 ② 한나 </a:t>
            </a:r>
            <a:r>
              <a:rPr lang="en-US" altLang="ko-KR" sz="2400" b="1" spc="-300" dirty="0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』   </a:t>
            </a:r>
            <a:r>
              <a:rPr lang="ko-KR" altLang="en-US" sz="2400" b="1" dirty="0">
                <a:solidFill>
                  <a:srgbClr val="5A278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퀴즈 풀기</a:t>
            </a:r>
          </a:p>
          <a:p>
            <a:r>
              <a:rPr lang="en-US" altLang="ko-K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*</a:t>
            </a:r>
            <a:r>
              <a:rPr lang="ko-KR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준비물 </a:t>
            </a:r>
            <a:r>
              <a:rPr lang="en-US" altLang="ko-K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활동지</a:t>
            </a:r>
            <a:r>
              <a:rPr lang="en-US" altLang="ko-K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연필</a:t>
            </a:r>
            <a:endParaRPr lang="en-US" altLang="ko-KR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*</a:t>
            </a:r>
            <a:r>
              <a:rPr lang="ko-KR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방법 </a:t>
            </a:r>
            <a:r>
              <a:rPr lang="en-US" altLang="ko-K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독서 후 내용을 파악하는 질문과 답을 할 수 있습니다</a:t>
            </a:r>
            <a:r>
              <a:rPr lang="en-US" altLang="ko-K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endParaRPr lang="en-US" altLang="ko-KR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2400" b="1" dirty="0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&lt;</a:t>
            </a:r>
            <a:r>
              <a:rPr lang="ko-KR" altLang="en-US" sz="2400" b="1" dirty="0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활동 </a:t>
            </a:r>
            <a:r>
              <a:rPr lang="en-US" altLang="ko-KR" sz="2400" b="1" dirty="0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2&gt; </a:t>
            </a:r>
            <a:r>
              <a:rPr lang="ko-KR" altLang="en-US" sz="2400" b="1" dirty="0" err="1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수어</a:t>
            </a:r>
            <a:r>
              <a:rPr lang="ko-KR" altLang="en-US" sz="2400" b="1" dirty="0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익히기</a:t>
            </a:r>
          </a:p>
          <a:p>
            <a:r>
              <a:rPr lang="en-US" altLang="ko-K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*</a:t>
            </a:r>
            <a:r>
              <a:rPr lang="ko-KR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준비물 </a:t>
            </a:r>
            <a:r>
              <a:rPr lang="en-US" altLang="ko-K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: PPT</a:t>
            </a:r>
          </a:p>
          <a:p>
            <a:r>
              <a:rPr lang="en-US" altLang="ko-K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*</a:t>
            </a:r>
            <a:r>
              <a:rPr lang="ko-KR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방법 </a:t>
            </a:r>
            <a:r>
              <a:rPr lang="en-US" altLang="ko-K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: PPT</a:t>
            </a:r>
            <a:r>
              <a:rPr lang="ko-KR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를 보며 </a:t>
            </a:r>
            <a:r>
              <a:rPr lang="ko-KR" alt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수어를</a:t>
            </a:r>
            <a:r>
              <a:rPr lang="ko-KR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익혀봅니다</a:t>
            </a:r>
            <a:r>
              <a:rPr lang="en-US" altLang="ko-K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endParaRPr lang="en-US" altLang="ko-KR" sz="2400" b="1" dirty="0">
              <a:solidFill>
                <a:srgbClr val="5A278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2400" b="1" dirty="0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&lt;</a:t>
            </a:r>
            <a:r>
              <a:rPr lang="ko-KR" altLang="en-US" sz="2400" b="1" dirty="0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활동 </a:t>
            </a:r>
            <a:r>
              <a:rPr lang="en-US" altLang="ko-KR" sz="2400" b="1" dirty="0">
                <a:solidFill>
                  <a:srgbClr val="5A27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3&gt; </a:t>
            </a:r>
            <a:r>
              <a:rPr lang="ko-KR" altLang="en-US" sz="2400" b="1" dirty="0">
                <a:solidFill>
                  <a:srgbClr val="5A278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이어질 이야기 상상하여 쓰기</a:t>
            </a:r>
          </a:p>
          <a:p>
            <a:r>
              <a:rPr lang="en-US" altLang="ko-K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*</a:t>
            </a:r>
            <a:r>
              <a:rPr lang="ko-KR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준비물 </a:t>
            </a:r>
            <a:r>
              <a:rPr lang="en-US" altLang="ko-K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활동지</a:t>
            </a:r>
            <a:r>
              <a:rPr lang="en-US" altLang="ko-K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연필</a:t>
            </a:r>
            <a:endParaRPr lang="en-US" altLang="ko-KR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*</a:t>
            </a:r>
            <a:r>
              <a:rPr lang="ko-KR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방법 </a:t>
            </a:r>
            <a:r>
              <a:rPr lang="en-US" altLang="ko-K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: </a:t>
            </a:r>
            <a:r>
              <a:rPr lang="ko-KR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이어질 이야기를 상상하여 쓰고 발표합니다</a:t>
            </a:r>
            <a:r>
              <a:rPr lang="en-US" altLang="ko-K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pic>
        <p:nvPicPr>
          <p:cNvPr id="18" name="내용 개체 틀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0266" y="1280382"/>
            <a:ext cx="1222688" cy="1729266"/>
          </a:xfrm>
          <a:prstGeom prst="rect">
            <a:avLst/>
          </a:prstGeom>
        </p:spPr>
      </p:pic>
      <p:pic>
        <p:nvPicPr>
          <p:cNvPr id="19" name="내용 개체 틀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9429" y="1280382"/>
            <a:ext cx="1222688" cy="1729266"/>
          </a:xfrm>
          <a:prstGeom prst="rect">
            <a:avLst/>
          </a:prstGeom>
        </p:spPr>
      </p:pic>
      <p:pic>
        <p:nvPicPr>
          <p:cNvPr id="25" name="그림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51461" y="3295175"/>
            <a:ext cx="1729451" cy="13685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6" name="그림 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49574" y="3273914"/>
            <a:ext cx="1567260" cy="13607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7" name="그림 2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449" y="4816494"/>
            <a:ext cx="1192221" cy="1686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5933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C2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437512" y="370395"/>
            <a:ext cx="3132510" cy="714148"/>
          </a:xfrm>
          <a:prstGeom prst="roundRect">
            <a:avLst/>
          </a:prstGeom>
          <a:solidFill>
            <a:srgbClr val="9C5BCD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16957" y="435081"/>
            <a:ext cx="1970411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활동 순서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176646" y="218209"/>
            <a:ext cx="11835245" cy="6421582"/>
          </a:xfrm>
          <a:prstGeom prst="rect">
            <a:avLst/>
          </a:prstGeom>
          <a:noFill/>
          <a:ln w="76200">
            <a:solidFill>
              <a:srgbClr val="5A27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990088" y="3423199"/>
            <a:ext cx="2096012" cy="714148"/>
          </a:xfrm>
          <a:prstGeom prst="roundRect">
            <a:avLst/>
          </a:prstGeom>
          <a:solidFill>
            <a:srgbClr val="5A278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83247" y="3485148"/>
            <a:ext cx="1386918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활동 </a:t>
            </a:r>
            <a:r>
              <a:rPr lang="en-US" altLang="ko-KR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32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3262746" y="3423199"/>
            <a:ext cx="8052954" cy="714148"/>
          </a:xfrm>
          <a:prstGeom prst="roundRect">
            <a:avLst/>
          </a:prstGeom>
          <a:solidFill>
            <a:srgbClr val="CDACE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990088" y="4470224"/>
            <a:ext cx="2096012" cy="714148"/>
          </a:xfrm>
          <a:prstGeom prst="roundRect">
            <a:avLst/>
          </a:prstGeom>
          <a:solidFill>
            <a:srgbClr val="5A278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83247" y="4532173"/>
            <a:ext cx="1386918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활동 </a:t>
            </a:r>
            <a:r>
              <a:rPr lang="en-US" altLang="ko-KR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32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3262746" y="4470224"/>
            <a:ext cx="8052954" cy="714148"/>
          </a:xfrm>
          <a:prstGeom prst="roundRect">
            <a:avLst/>
          </a:prstGeom>
          <a:solidFill>
            <a:srgbClr val="CDACE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990088" y="5517249"/>
            <a:ext cx="2096012" cy="714148"/>
          </a:xfrm>
          <a:prstGeom prst="roundRect">
            <a:avLst/>
          </a:prstGeom>
          <a:solidFill>
            <a:srgbClr val="5A278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83247" y="5579198"/>
            <a:ext cx="1386918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활동 </a:t>
            </a:r>
            <a:r>
              <a:rPr lang="en-US" altLang="ko-KR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sz="32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3" name="모서리가 둥근 직사각형 22"/>
          <p:cNvSpPr/>
          <p:nvPr/>
        </p:nvSpPr>
        <p:spPr>
          <a:xfrm>
            <a:off x="3262746" y="5517249"/>
            <a:ext cx="8052954" cy="714148"/>
          </a:xfrm>
          <a:prstGeom prst="roundRect">
            <a:avLst/>
          </a:prstGeom>
          <a:solidFill>
            <a:srgbClr val="CDACE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3" name="모서리가 둥근 직사각형 42"/>
          <p:cNvSpPr/>
          <p:nvPr/>
        </p:nvSpPr>
        <p:spPr>
          <a:xfrm>
            <a:off x="990088" y="1373284"/>
            <a:ext cx="2096012" cy="714148"/>
          </a:xfrm>
          <a:prstGeom prst="roundRect">
            <a:avLst/>
          </a:prstGeom>
          <a:solidFill>
            <a:srgbClr val="5A278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21442" y="1434042"/>
            <a:ext cx="2233304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읽기 전 활동</a:t>
            </a:r>
          </a:p>
        </p:txBody>
      </p:sp>
      <p:sp>
        <p:nvSpPr>
          <p:cNvPr id="45" name="모서리가 둥근 직사각형 44"/>
          <p:cNvSpPr/>
          <p:nvPr/>
        </p:nvSpPr>
        <p:spPr>
          <a:xfrm>
            <a:off x="3262746" y="1373284"/>
            <a:ext cx="8052954" cy="714148"/>
          </a:xfrm>
          <a:prstGeom prst="roundRect">
            <a:avLst/>
          </a:prstGeom>
          <a:solidFill>
            <a:srgbClr val="CDACE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510045" y="1468323"/>
            <a:ext cx="5131533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책 살펴보고 내용 예상하기</a:t>
            </a:r>
          </a:p>
        </p:txBody>
      </p:sp>
      <p:sp>
        <p:nvSpPr>
          <p:cNvPr id="47" name="모서리가 둥근 직사각형 46"/>
          <p:cNvSpPr/>
          <p:nvPr/>
        </p:nvSpPr>
        <p:spPr>
          <a:xfrm>
            <a:off x="990088" y="2420309"/>
            <a:ext cx="2096012" cy="714148"/>
          </a:xfrm>
          <a:prstGeom prst="roundRect">
            <a:avLst/>
          </a:prstGeom>
          <a:solidFill>
            <a:srgbClr val="5A278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258071" y="2481067"/>
            <a:ext cx="1560043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책 읽기</a:t>
            </a:r>
          </a:p>
        </p:txBody>
      </p:sp>
      <p:sp>
        <p:nvSpPr>
          <p:cNvPr id="49" name="모서리가 둥근 직사각형 48"/>
          <p:cNvSpPr/>
          <p:nvPr/>
        </p:nvSpPr>
        <p:spPr>
          <a:xfrm>
            <a:off x="3262746" y="2420309"/>
            <a:ext cx="8052954" cy="714148"/>
          </a:xfrm>
          <a:prstGeom prst="roundRect">
            <a:avLst/>
          </a:prstGeom>
          <a:solidFill>
            <a:srgbClr val="CDACE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288637" y="2493155"/>
            <a:ext cx="5628464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ko-KR" sz="3200" b="1" spc="-3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『</a:t>
            </a:r>
            <a:r>
              <a:rPr lang="ko-KR" altLang="en-US" sz="3200" b="1" spc="-3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거꾸로 흐르는 강 ② 한나 </a:t>
            </a:r>
            <a:r>
              <a:rPr lang="en-US" altLang="ko-KR" sz="3200" b="1" spc="-3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』 </a:t>
            </a:r>
            <a:r>
              <a:rPr lang="ko-KR" altLang="en-US" sz="3200" b="1" spc="-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읽기</a:t>
            </a:r>
            <a:endParaRPr lang="ko-KR" altLang="en-US" sz="32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170816" y="3502476"/>
            <a:ext cx="6776215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ko-KR" sz="3200" b="1" spc="-3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『</a:t>
            </a:r>
            <a:r>
              <a:rPr lang="ko-KR" altLang="en-US" sz="3200" b="1" spc="-3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거꾸로 흐르는 강 ② 한나 </a:t>
            </a:r>
            <a:r>
              <a:rPr lang="en-US" altLang="ko-KR" sz="3200" b="1" spc="-3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』  </a:t>
            </a:r>
            <a:r>
              <a:rPr lang="ko-KR" altLang="en-US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퀴즈 풀기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404912" y="4511407"/>
            <a:ext cx="2380781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수어</a:t>
            </a:r>
            <a:r>
              <a:rPr lang="ko-KR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익히기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377603" y="5579198"/>
            <a:ext cx="5541903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이어질 이야기 상상하여 쓰기</a:t>
            </a:r>
          </a:p>
        </p:txBody>
      </p:sp>
    </p:spTree>
    <p:extLst>
      <p:ext uri="{BB962C8B-B14F-4D97-AF65-F5344CB8AC3E}">
        <p14:creationId xmlns:p14="http://schemas.microsoft.com/office/powerpoint/2010/main" val="4902954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C2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76646" y="218209"/>
            <a:ext cx="11835245" cy="6421582"/>
          </a:xfrm>
          <a:prstGeom prst="rect">
            <a:avLst/>
          </a:prstGeom>
          <a:noFill/>
          <a:ln w="76200">
            <a:solidFill>
              <a:srgbClr val="5A27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04328" y="2914784"/>
            <a:ext cx="5467040" cy="193899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한나는 </a:t>
            </a:r>
            <a:r>
              <a:rPr lang="ko-KR" altLang="en-US" sz="4000" b="1" dirty="0" err="1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토멕에게</a:t>
            </a:r>
            <a:r>
              <a:rPr lang="ko-KR" altLang="en-US" sz="4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en-US" altLang="ko-KR" sz="4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ko-KR" altLang="en-US" sz="4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자신의 모험 이야기를</a:t>
            </a:r>
            <a:endParaRPr lang="en-US" altLang="ko-KR" sz="4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ko-KR" altLang="en-US" sz="4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들려줍니다</a:t>
            </a:r>
            <a:r>
              <a:rPr lang="en-US" altLang="ko-KR" sz="4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sp>
        <p:nvSpPr>
          <p:cNvPr id="17" name="모서리가 둥근 직사각형 16"/>
          <p:cNvSpPr/>
          <p:nvPr/>
        </p:nvSpPr>
        <p:spPr>
          <a:xfrm>
            <a:off x="397755" y="390557"/>
            <a:ext cx="2159916" cy="714148"/>
          </a:xfrm>
          <a:prstGeom prst="roundRect">
            <a:avLst/>
          </a:prstGeom>
          <a:solidFill>
            <a:srgbClr val="9C5BCD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1061" y="455243"/>
            <a:ext cx="2233304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읽기 전 활동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319" y="2002020"/>
            <a:ext cx="5412355" cy="35180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2391960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C2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76646" y="218209"/>
            <a:ext cx="11835245" cy="6421582"/>
          </a:xfrm>
          <a:prstGeom prst="rect">
            <a:avLst/>
          </a:prstGeom>
          <a:noFill/>
          <a:ln w="76200">
            <a:solidFill>
              <a:srgbClr val="5A27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36536" y="2529350"/>
            <a:ext cx="6162370" cy="193899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한나는 거꾸로 흐르는</a:t>
            </a:r>
            <a:endParaRPr lang="en-US" altLang="ko-KR" sz="4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ko-KR" altLang="en-US" sz="4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강으로 가면서 </a:t>
            </a:r>
            <a:endParaRPr lang="en-US" altLang="ko-KR" sz="40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ko-KR" altLang="en-US" sz="4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어떤 모험을 했을까요</a:t>
            </a:r>
            <a:r>
              <a:rPr lang="en-US" altLang="ko-KR" sz="40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?</a:t>
            </a:r>
          </a:p>
        </p:txBody>
      </p:sp>
      <p:sp>
        <p:nvSpPr>
          <p:cNvPr id="17" name="모서리가 둥근 직사각형 16"/>
          <p:cNvSpPr/>
          <p:nvPr/>
        </p:nvSpPr>
        <p:spPr>
          <a:xfrm>
            <a:off x="397755" y="390557"/>
            <a:ext cx="2159916" cy="714148"/>
          </a:xfrm>
          <a:prstGeom prst="roundRect">
            <a:avLst/>
          </a:prstGeom>
          <a:solidFill>
            <a:srgbClr val="9C5BCD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1061" y="455243"/>
            <a:ext cx="2233304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읽기 전 활동</a:t>
            </a: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655" y="1522141"/>
            <a:ext cx="5252954" cy="43227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278783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C2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397755" y="390557"/>
            <a:ext cx="2159916" cy="714148"/>
          </a:xfrm>
          <a:prstGeom prst="roundRect">
            <a:avLst/>
          </a:prstGeom>
          <a:solidFill>
            <a:srgbClr val="9C5BCD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7691" y="455243"/>
            <a:ext cx="1560043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책 읽기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176646" y="218209"/>
            <a:ext cx="11835245" cy="6421582"/>
          </a:xfrm>
          <a:prstGeom prst="rect">
            <a:avLst/>
          </a:prstGeom>
          <a:noFill/>
          <a:ln w="76200">
            <a:solidFill>
              <a:srgbClr val="5A27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92730" y="2811950"/>
            <a:ext cx="7076357" cy="132343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en-US" altLang="ko-KR" sz="4000" b="1" spc="-3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『</a:t>
            </a:r>
            <a:r>
              <a:rPr lang="ko-KR" altLang="en-US" sz="4000" b="1" spc="-3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거꾸로 흐르는 강 ② 한나  </a:t>
            </a:r>
            <a:r>
              <a:rPr lang="en-US" altLang="ko-KR" sz="4000" b="1" spc="-3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』 </a:t>
            </a:r>
            <a:r>
              <a:rPr lang="ko-KR" altLang="en-US" sz="4000" b="1" spc="-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을</a:t>
            </a:r>
            <a:endParaRPr lang="en-US" altLang="ko-KR" sz="4000" b="1" spc="-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>
              <a:spcBef>
                <a:spcPts val="0"/>
              </a:spcBef>
              <a:defRPr/>
            </a:pPr>
            <a:r>
              <a:rPr lang="ko-KR" altLang="en-US" sz="4000" b="1" spc="-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읽어봅시다</a:t>
            </a:r>
            <a:r>
              <a:rPr lang="en-US" altLang="ko-KR" sz="4000" b="1" spc="-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1309" y="1677382"/>
            <a:ext cx="3072723" cy="40926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269717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C2E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4234260" y="1672421"/>
            <a:ext cx="3132510" cy="714148"/>
          </a:xfrm>
          <a:prstGeom prst="roundRect">
            <a:avLst/>
          </a:prstGeom>
          <a:solidFill>
            <a:srgbClr val="9C5BCD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13705" y="1737107"/>
            <a:ext cx="1970411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활동 순서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176646" y="218209"/>
            <a:ext cx="11835245" cy="6421582"/>
          </a:xfrm>
          <a:prstGeom prst="rect">
            <a:avLst/>
          </a:prstGeom>
          <a:noFill/>
          <a:ln w="76200">
            <a:solidFill>
              <a:srgbClr val="5A27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990088" y="2816912"/>
            <a:ext cx="2096012" cy="714148"/>
          </a:xfrm>
          <a:prstGeom prst="roundRect">
            <a:avLst/>
          </a:prstGeom>
          <a:solidFill>
            <a:srgbClr val="5A278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83247" y="2878861"/>
            <a:ext cx="1386918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활동 </a:t>
            </a:r>
            <a:r>
              <a:rPr lang="en-US" altLang="ko-KR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r>
            <a:endParaRPr lang="ko-KR" altLang="en-US" sz="32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3262746" y="2816912"/>
            <a:ext cx="8052954" cy="714148"/>
          </a:xfrm>
          <a:prstGeom prst="roundRect">
            <a:avLst/>
          </a:prstGeom>
          <a:solidFill>
            <a:srgbClr val="CDACE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14869" y="2877670"/>
            <a:ext cx="6776215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ko-KR" sz="3200" b="1" spc="-3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『</a:t>
            </a:r>
            <a:r>
              <a:rPr lang="ko-KR" altLang="en-US" sz="3200" b="1" spc="-3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거꾸로 흐르는 강 ② 한나 </a:t>
            </a:r>
            <a:r>
              <a:rPr lang="en-US" altLang="ko-KR" sz="3200" b="1" spc="-3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』  </a:t>
            </a:r>
            <a:r>
              <a:rPr lang="ko-KR" altLang="en-US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퀴즈 풀기</a:t>
            </a:r>
          </a:p>
        </p:txBody>
      </p:sp>
      <p:sp>
        <p:nvSpPr>
          <p:cNvPr id="17" name="모서리가 둥근 직사각형 16"/>
          <p:cNvSpPr/>
          <p:nvPr/>
        </p:nvSpPr>
        <p:spPr>
          <a:xfrm>
            <a:off x="990088" y="3863937"/>
            <a:ext cx="2096012" cy="714148"/>
          </a:xfrm>
          <a:prstGeom prst="roundRect">
            <a:avLst/>
          </a:prstGeom>
          <a:solidFill>
            <a:srgbClr val="5A278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83247" y="3925886"/>
            <a:ext cx="1386918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활동 </a:t>
            </a:r>
            <a:r>
              <a:rPr lang="en-US" altLang="ko-KR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</a:t>
            </a:r>
            <a:endParaRPr lang="ko-KR" altLang="en-US" sz="32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3262746" y="3863937"/>
            <a:ext cx="8052954" cy="714148"/>
          </a:xfrm>
          <a:prstGeom prst="roundRect">
            <a:avLst/>
          </a:prstGeom>
          <a:solidFill>
            <a:srgbClr val="CDACE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488982" y="3925886"/>
            <a:ext cx="2380781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수어</a:t>
            </a:r>
            <a:r>
              <a:rPr lang="ko-KR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 익히기</a:t>
            </a:r>
          </a:p>
        </p:txBody>
      </p:sp>
      <p:sp>
        <p:nvSpPr>
          <p:cNvPr id="21" name="모서리가 둥근 직사각형 20"/>
          <p:cNvSpPr/>
          <p:nvPr/>
        </p:nvSpPr>
        <p:spPr>
          <a:xfrm>
            <a:off x="990088" y="4910962"/>
            <a:ext cx="2096012" cy="714148"/>
          </a:xfrm>
          <a:prstGeom prst="roundRect">
            <a:avLst/>
          </a:prstGeom>
          <a:solidFill>
            <a:srgbClr val="5A278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83247" y="4972911"/>
            <a:ext cx="1386918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활동 </a:t>
            </a:r>
            <a:r>
              <a:rPr lang="en-US" altLang="ko-KR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</a:t>
            </a:r>
            <a:endParaRPr lang="ko-KR" altLang="en-US" sz="32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3" name="모서리가 둥근 직사각형 22"/>
          <p:cNvSpPr/>
          <p:nvPr/>
        </p:nvSpPr>
        <p:spPr>
          <a:xfrm>
            <a:off x="3262746" y="4910962"/>
            <a:ext cx="8052954" cy="714148"/>
          </a:xfrm>
          <a:prstGeom prst="roundRect">
            <a:avLst/>
          </a:prstGeom>
          <a:solidFill>
            <a:srgbClr val="CDACE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1" name="모서리가 둥근 직사각형 30"/>
          <p:cNvSpPr/>
          <p:nvPr/>
        </p:nvSpPr>
        <p:spPr>
          <a:xfrm>
            <a:off x="397755" y="390557"/>
            <a:ext cx="2159916" cy="714148"/>
          </a:xfrm>
          <a:prstGeom prst="roundRect">
            <a:avLst/>
          </a:prstGeom>
          <a:solidFill>
            <a:srgbClr val="9C5BCD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5A278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61063" y="455243"/>
            <a:ext cx="2233304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읽은 후 활동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421656" y="4963115"/>
            <a:ext cx="5541903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ko-KR" altLang="en-US" sz="32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이어질 이야기 상상하여 쓰기</a:t>
            </a:r>
          </a:p>
        </p:txBody>
      </p:sp>
    </p:spTree>
    <p:extLst>
      <p:ext uri="{BB962C8B-B14F-4D97-AF65-F5344CB8AC3E}">
        <p14:creationId xmlns:p14="http://schemas.microsoft.com/office/powerpoint/2010/main" val="42837829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984</TotalTime>
  <Words>575</Words>
  <Application>Microsoft Office PowerPoint</Application>
  <PresentationFormat>와이드스크린</PresentationFormat>
  <Paragraphs>143</Paragraphs>
  <Slides>30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30</vt:i4>
      </vt:variant>
    </vt:vector>
  </HeadingPairs>
  <TitlesOfParts>
    <vt:vector size="34" baseType="lpstr">
      <vt:lpstr>나눔고딕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dnh86</dc:creator>
  <cp:lastModifiedBy>User</cp:lastModifiedBy>
  <cp:revision>575</cp:revision>
  <dcterms:created xsi:type="dcterms:W3CDTF">2022-01-19T12:39:21Z</dcterms:created>
  <dcterms:modified xsi:type="dcterms:W3CDTF">2022-02-14T05:08:56Z</dcterms:modified>
</cp:coreProperties>
</file>