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7" r:id="rId4"/>
    <p:sldId id="260" r:id="rId5"/>
    <p:sldId id="262" r:id="rId6"/>
    <p:sldId id="263" r:id="rId7"/>
    <p:sldId id="265" r:id="rId8"/>
    <p:sldId id="268" r:id="rId9"/>
    <p:sldId id="264" r:id="rId10"/>
    <p:sldId id="266" r:id="rId11"/>
  </p:sldIdLst>
  <p:sldSz cx="3600450" cy="3600450"/>
  <p:notesSz cx="6858000" cy="9144000"/>
  <p:defaultTextStyle>
    <a:defPPr>
      <a:defRPr lang="ko-KR"/>
    </a:defPPr>
    <a:lvl1pPr marL="0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1pPr>
    <a:lvl2pPr marL="172822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2pPr>
    <a:lvl3pPr marL="345643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3pPr>
    <a:lvl4pPr marL="518465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4pPr>
    <a:lvl5pPr marL="691286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5pPr>
    <a:lvl6pPr marL="864108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6pPr>
    <a:lvl7pPr marL="1036930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7pPr>
    <a:lvl8pPr marL="1209751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8pPr>
    <a:lvl9pPr marL="1382573" algn="l" defTabSz="345643" rtl="0" eaLnBrk="1" latinLnBrk="1" hangingPunct="1">
      <a:defRPr sz="6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2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61" autoAdjust="0"/>
    <p:restoredTop sz="94660"/>
  </p:normalViewPr>
  <p:slideViewPr>
    <p:cSldViewPr snapToGrid="0">
      <p:cViewPr varScale="1">
        <p:scale>
          <a:sx n="204" d="100"/>
          <a:sy n="204" d="100"/>
        </p:scale>
        <p:origin x="274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81099-2189-403D-AB6A-272B2FF0B0E6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454FB-6129-4931-837F-CC2F08D04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6718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1pPr>
    <a:lvl2pPr marL="172822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2pPr>
    <a:lvl3pPr marL="345643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3pPr>
    <a:lvl4pPr marL="518465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4pPr>
    <a:lvl5pPr marL="691286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5pPr>
    <a:lvl6pPr marL="864108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6pPr>
    <a:lvl7pPr marL="1036930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7pPr>
    <a:lvl8pPr marL="1209751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8pPr>
    <a:lvl9pPr marL="1382573" algn="l" defTabSz="345643" rtl="0" eaLnBrk="1" latinLnBrk="1" hangingPunct="1">
      <a:defRPr sz="45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616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465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333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671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100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462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20A668B9-B707-4040-82FA-920C8009C4F3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746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034" y="589241"/>
            <a:ext cx="3060383" cy="1253490"/>
          </a:xfrm>
        </p:spPr>
        <p:txBody>
          <a:bodyPr anchor="b"/>
          <a:lstStyle>
            <a:lvl1pPr algn="ctr">
              <a:defRPr sz="236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0056" y="1891070"/>
            <a:ext cx="2700338" cy="869275"/>
          </a:xfrm>
        </p:spPr>
        <p:txBody>
          <a:bodyPr/>
          <a:lstStyle>
            <a:lvl1pPr marL="0" indent="0" algn="ctr">
              <a:buNone/>
              <a:defRPr sz="945"/>
            </a:lvl1pPr>
            <a:lvl2pPr marL="180045" indent="0" algn="ctr">
              <a:buNone/>
              <a:defRPr sz="788"/>
            </a:lvl2pPr>
            <a:lvl3pPr marL="360091" indent="0" algn="ctr">
              <a:buNone/>
              <a:defRPr sz="709"/>
            </a:lvl3pPr>
            <a:lvl4pPr marL="540136" indent="0" algn="ctr">
              <a:buNone/>
              <a:defRPr sz="630"/>
            </a:lvl4pPr>
            <a:lvl5pPr marL="720181" indent="0" algn="ctr">
              <a:buNone/>
              <a:defRPr sz="630"/>
            </a:lvl5pPr>
            <a:lvl6pPr marL="900227" indent="0" algn="ctr">
              <a:buNone/>
              <a:defRPr sz="630"/>
            </a:lvl6pPr>
            <a:lvl7pPr marL="1080272" indent="0" algn="ctr">
              <a:buNone/>
              <a:defRPr sz="630"/>
            </a:lvl7pPr>
            <a:lvl8pPr marL="1260318" indent="0" algn="ctr">
              <a:buNone/>
              <a:defRPr sz="630"/>
            </a:lvl8pPr>
            <a:lvl9pPr marL="1440363" indent="0" algn="ctr">
              <a:buNone/>
              <a:defRPr sz="63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1130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014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572" y="191691"/>
            <a:ext cx="776347" cy="305121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531" y="191691"/>
            <a:ext cx="2284035" cy="305121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305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220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56" y="897613"/>
            <a:ext cx="3105388" cy="1497687"/>
          </a:xfrm>
        </p:spPr>
        <p:txBody>
          <a:bodyPr anchor="b"/>
          <a:lstStyle>
            <a:lvl1pPr>
              <a:defRPr sz="236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56" y="2409469"/>
            <a:ext cx="3105388" cy="787598"/>
          </a:xfrm>
        </p:spPr>
        <p:txBody>
          <a:bodyPr/>
          <a:lstStyle>
            <a:lvl1pPr marL="0" indent="0">
              <a:buNone/>
              <a:defRPr sz="945">
                <a:solidFill>
                  <a:schemeClr val="tx1"/>
                </a:solidFill>
              </a:defRPr>
            </a:lvl1pPr>
            <a:lvl2pPr marL="180045" indent="0"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2pPr>
            <a:lvl3pPr marL="360091" indent="0">
              <a:buNone/>
              <a:defRPr sz="709">
                <a:solidFill>
                  <a:schemeClr val="tx1">
                    <a:tint val="75000"/>
                  </a:schemeClr>
                </a:solidFill>
              </a:defRPr>
            </a:lvl3pPr>
            <a:lvl4pPr marL="540136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4pPr>
            <a:lvl5pPr marL="720181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5pPr>
            <a:lvl6pPr marL="900227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6pPr>
            <a:lvl7pPr marL="1080272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7pPr>
            <a:lvl8pPr marL="12603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8pPr>
            <a:lvl9pPr marL="1440363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58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531" y="958453"/>
            <a:ext cx="1530191" cy="228445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728" y="958453"/>
            <a:ext cx="1530191" cy="228445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3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191691"/>
            <a:ext cx="3105388" cy="69592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8000" y="882610"/>
            <a:ext cx="1523159" cy="432554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8000" y="1315164"/>
            <a:ext cx="1523159" cy="193440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728" y="882610"/>
            <a:ext cx="1530660" cy="432554"/>
          </a:xfrm>
        </p:spPr>
        <p:txBody>
          <a:bodyPr anchor="b"/>
          <a:lstStyle>
            <a:lvl1pPr marL="0" indent="0">
              <a:buNone/>
              <a:defRPr sz="945" b="1"/>
            </a:lvl1pPr>
            <a:lvl2pPr marL="180045" indent="0">
              <a:buNone/>
              <a:defRPr sz="788" b="1"/>
            </a:lvl2pPr>
            <a:lvl3pPr marL="360091" indent="0">
              <a:buNone/>
              <a:defRPr sz="709" b="1"/>
            </a:lvl3pPr>
            <a:lvl4pPr marL="540136" indent="0">
              <a:buNone/>
              <a:defRPr sz="630" b="1"/>
            </a:lvl4pPr>
            <a:lvl5pPr marL="720181" indent="0">
              <a:buNone/>
              <a:defRPr sz="630" b="1"/>
            </a:lvl5pPr>
            <a:lvl6pPr marL="900227" indent="0">
              <a:buNone/>
              <a:defRPr sz="630" b="1"/>
            </a:lvl6pPr>
            <a:lvl7pPr marL="1080272" indent="0">
              <a:buNone/>
              <a:defRPr sz="630" b="1"/>
            </a:lvl7pPr>
            <a:lvl8pPr marL="1260318" indent="0">
              <a:buNone/>
              <a:defRPr sz="630" b="1"/>
            </a:lvl8pPr>
            <a:lvl9pPr marL="1440363" indent="0">
              <a:buNone/>
              <a:defRPr sz="63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728" y="1315164"/>
            <a:ext cx="1530660" cy="193440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1033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4633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9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240030"/>
            <a:ext cx="1161239" cy="840105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660" y="518399"/>
            <a:ext cx="1822728" cy="2558653"/>
          </a:xfrm>
        </p:spPr>
        <p:txBody>
          <a:bodyPr/>
          <a:lstStyle>
            <a:lvl1pPr>
              <a:defRPr sz="1260"/>
            </a:lvl1pPr>
            <a:lvl2pPr>
              <a:defRPr sz="1103"/>
            </a:lvl2pPr>
            <a:lvl3pPr>
              <a:defRPr sz="945"/>
            </a:lvl3pPr>
            <a:lvl4pPr>
              <a:defRPr sz="788"/>
            </a:lvl4pPr>
            <a:lvl5pPr>
              <a:defRPr sz="788"/>
            </a:lvl5pPr>
            <a:lvl6pPr>
              <a:defRPr sz="788"/>
            </a:lvl6pPr>
            <a:lvl7pPr>
              <a:defRPr sz="788"/>
            </a:lvl7pPr>
            <a:lvl8pPr>
              <a:defRPr sz="788"/>
            </a:lvl8pPr>
            <a:lvl9pPr>
              <a:defRPr sz="788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080135"/>
            <a:ext cx="1161239" cy="2001084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1922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000" y="240030"/>
            <a:ext cx="1161239" cy="840105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660" y="518399"/>
            <a:ext cx="1822728" cy="2558653"/>
          </a:xfrm>
        </p:spPr>
        <p:txBody>
          <a:bodyPr anchor="t"/>
          <a:lstStyle>
            <a:lvl1pPr marL="0" indent="0">
              <a:buNone/>
              <a:defRPr sz="1260"/>
            </a:lvl1pPr>
            <a:lvl2pPr marL="180045" indent="0">
              <a:buNone/>
              <a:defRPr sz="1103"/>
            </a:lvl2pPr>
            <a:lvl3pPr marL="360091" indent="0">
              <a:buNone/>
              <a:defRPr sz="945"/>
            </a:lvl3pPr>
            <a:lvl4pPr marL="540136" indent="0">
              <a:buNone/>
              <a:defRPr sz="788"/>
            </a:lvl4pPr>
            <a:lvl5pPr marL="720181" indent="0">
              <a:buNone/>
              <a:defRPr sz="788"/>
            </a:lvl5pPr>
            <a:lvl6pPr marL="900227" indent="0">
              <a:buNone/>
              <a:defRPr sz="788"/>
            </a:lvl6pPr>
            <a:lvl7pPr marL="1080272" indent="0">
              <a:buNone/>
              <a:defRPr sz="788"/>
            </a:lvl7pPr>
            <a:lvl8pPr marL="1260318" indent="0">
              <a:buNone/>
              <a:defRPr sz="788"/>
            </a:lvl8pPr>
            <a:lvl9pPr marL="1440363" indent="0">
              <a:buNone/>
              <a:defRPr sz="788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8000" y="1080135"/>
            <a:ext cx="1161239" cy="2001084"/>
          </a:xfrm>
        </p:spPr>
        <p:txBody>
          <a:bodyPr/>
          <a:lstStyle>
            <a:lvl1pPr marL="0" indent="0">
              <a:buNone/>
              <a:defRPr sz="630"/>
            </a:lvl1pPr>
            <a:lvl2pPr marL="180045" indent="0">
              <a:buNone/>
              <a:defRPr sz="551"/>
            </a:lvl2pPr>
            <a:lvl3pPr marL="360091" indent="0">
              <a:buNone/>
              <a:defRPr sz="473"/>
            </a:lvl3pPr>
            <a:lvl4pPr marL="540136" indent="0">
              <a:buNone/>
              <a:defRPr sz="394"/>
            </a:lvl4pPr>
            <a:lvl5pPr marL="720181" indent="0">
              <a:buNone/>
              <a:defRPr sz="394"/>
            </a:lvl5pPr>
            <a:lvl6pPr marL="900227" indent="0">
              <a:buNone/>
              <a:defRPr sz="394"/>
            </a:lvl6pPr>
            <a:lvl7pPr marL="1080272" indent="0">
              <a:buNone/>
              <a:defRPr sz="394"/>
            </a:lvl7pPr>
            <a:lvl8pPr marL="1260318" indent="0">
              <a:buNone/>
              <a:defRPr sz="394"/>
            </a:lvl8pPr>
            <a:lvl9pPr marL="1440363" indent="0">
              <a:buNone/>
              <a:defRPr sz="39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4462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531" y="191691"/>
            <a:ext cx="3105388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531" y="958453"/>
            <a:ext cx="3105388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531" y="3337084"/>
            <a:ext cx="81010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6B0B3-1085-4C09-9256-DF36CA2E17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649" y="3337084"/>
            <a:ext cx="1215152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818" y="3337084"/>
            <a:ext cx="810101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8E925-B491-4B71-AA1F-4E27EB5176F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037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60091" rtl="0" eaLnBrk="1" latinLnBrk="1" hangingPunct="1">
        <a:lnSpc>
          <a:spcPct val="90000"/>
        </a:lnSpc>
        <a:spcBef>
          <a:spcPct val="0"/>
        </a:spcBef>
        <a:buNone/>
        <a:defRPr sz="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023" indent="-90023" algn="l" defTabSz="360091" rtl="0" eaLnBrk="1" latinLnBrk="1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103" kern="1200">
          <a:solidFill>
            <a:schemeClr val="tx1"/>
          </a:solidFill>
          <a:latin typeface="+mn-lt"/>
          <a:ea typeface="+mn-ea"/>
          <a:cs typeface="+mn-cs"/>
        </a:defRPr>
      </a:lvl1pPr>
      <a:lvl2pPr marL="270068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2pPr>
      <a:lvl3pPr marL="450113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88" kern="1200">
          <a:solidFill>
            <a:schemeClr val="tx1"/>
          </a:solidFill>
          <a:latin typeface="+mn-lt"/>
          <a:ea typeface="+mn-ea"/>
          <a:cs typeface="+mn-cs"/>
        </a:defRPr>
      </a:lvl3pPr>
      <a:lvl4pPr marL="630159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810204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90249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170295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40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530386" indent="-90023" algn="l" defTabSz="360091" rtl="0" eaLnBrk="1" latinLnBrk="1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1pPr>
      <a:lvl2pPr marL="180045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2pPr>
      <a:lvl3pPr marL="360091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3pPr>
      <a:lvl4pPr marL="540136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4pPr>
      <a:lvl5pPr marL="720181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5pPr>
      <a:lvl6pPr marL="900227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6pPr>
      <a:lvl7pPr marL="1080272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7pPr>
      <a:lvl8pPr marL="1260318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8pPr>
      <a:lvl9pPr marL="1440363" algn="l" defTabSz="360091" rtl="0" eaLnBrk="1" latinLnBrk="1" hangingPunct="1">
        <a:defRPr sz="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gif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0" y="0"/>
            <a:ext cx="3600451" cy="36004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313510" y="193050"/>
            <a:ext cx="2926080" cy="341389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43747" y="841411"/>
            <a:ext cx="2229186" cy="584775"/>
          </a:xfrm>
          <a:prstGeom prst="rect">
            <a:avLst/>
          </a:prstGeom>
        </p:spPr>
        <p:txBody>
          <a:bodyPr vert="horz" wrap="square" lIns="91440" tIns="45720" rIns="91440" bIns="45720" anchor="t">
            <a:prstTxWarp prst="textNoShape">
              <a:avLst/>
            </a:prstTxWarp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/>
                <a:ea typeface="바탕"/>
              </a:rPr>
              <a:t>『</a:t>
            </a:r>
            <a:r>
              <a:rPr lang="ko-KR" altLang="en-US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거꾸로 흐르는 강 </a:t>
            </a:r>
            <a:endParaRPr lang="en-US" altLang="ko-KR" sz="1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r">
              <a:spcBef>
                <a:spcPts val="0"/>
              </a:spcBef>
              <a:defRPr/>
            </a:pPr>
            <a:r>
              <a:rPr lang="en-US" altLang="ko-KR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ko-KR" altLang="en-US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② 한나 </a:t>
            </a:r>
            <a:r>
              <a:rPr lang="en-US" altLang="ko-KR" sz="1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바탕"/>
                <a:ea typeface="바탕"/>
              </a:rPr>
              <a:t>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3510" y="231157"/>
            <a:ext cx="29375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북극곰 이야기책 활용 독서 수업</a:t>
            </a:r>
          </a:p>
        </p:txBody>
      </p:sp>
      <p:sp>
        <p:nvSpPr>
          <p:cNvPr id="30" name="TextBox 24"/>
          <p:cNvSpPr txBox="1"/>
          <p:nvPr/>
        </p:nvSpPr>
        <p:spPr>
          <a:xfrm>
            <a:off x="1782417" y="1549297"/>
            <a:ext cx="1617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원작 장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클로드</a:t>
            </a: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무를르바</a:t>
            </a:r>
            <a:endParaRPr lang="en-US" altLang="ko-KR" sz="1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marL="0" indent="0" algn="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각색 막스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레르메니에</a:t>
            </a:r>
            <a:endParaRPr lang="en-US" altLang="ko-KR" sz="1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marL="0" indent="0" algn="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그림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드제트</a:t>
            </a: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 요한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코르지에</a:t>
            </a:r>
            <a:endParaRPr lang="en-US" altLang="ko-KR" sz="1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marL="0" indent="0" algn="r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ko-KR" altLang="en-US" sz="1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번역 </a:t>
            </a:r>
            <a:r>
              <a:rPr lang="ko-KR" altLang="en-US" sz="1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지연리</a:t>
            </a:r>
            <a:endParaRPr lang="en-US" altLang="ko-KR" sz="1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88901" y="98425"/>
            <a:ext cx="3422650" cy="3398537"/>
          </a:xfrm>
          <a:prstGeom prst="rect">
            <a:avLst/>
          </a:prstGeom>
          <a:noFill/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46" y="3110691"/>
            <a:ext cx="1098624" cy="3399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-23675" y="2551345"/>
            <a:ext cx="3600450" cy="400110"/>
          </a:xfrm>
          <a:prstGeom prst="rect">
            <a:avLst/>
          </a:prstGeom>
        </p:spPr>
        <p:txBody>
          <a:bodyPr vert="horz" wrap="square" lIns="91440" tIns="45720" rIns="91440" bIns="45720" anchor="t">
            <a:prstTxWarp prst="textNoShape">
              <a:avLst/>
            </a:prstTxWarp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2000" b="1" spc="-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#</a:t>
            </a:r>
            <a:r>
              <a:rPr lang="ko-KR" altLang="en-US" sz="2000" b="1" spc="-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모험 </a:t>
            </a:r>
            <a:r>
              <a:rPr lang="en-US" altLang="ko-KR" sz="2000" b="1" spc="-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#</a:t>
            </a:r>
            <a:r>
              <a:rPr lang="ko-KR" altLang="en-US" sz="2000" b="1" spc="-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판타지 </a:t>
            </a:r>
            <a:r>
              <a:rPr lang="en-US" altLang="ko-KR" sz="2000" b="1" spc="-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#</a:t>
            </a:r>
            <a:r>
              <a:rPr lang="ko-KR" altLang="en-US" sz="2000" b="1" spc="-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endParaRPr lang="ko-KR" altLang="en-US" sz="2000" b="1" spc="-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30" y="841411"/>
            <a:ext cx="1134590" cy="1511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782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25" name="TextBox 19"/>
          <p:cNvSpPr txBox="1"/>
          <p:nvPr/>
        </p:nvSpPr>
        <p:spPr>
          <a:xfrm>
            <a:off x="39753" y="563575"/>
            <a:ext cx="3520938" cy="369332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rtl="0" eaLnBrk="1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ko-KR" altLang="en-US" sz="1800" b="1" i="0" u="none" strike="noStrike" kern="1200" cap="none" spc="-100" normalizeH="0" baseline="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이렇게 활용하면 어떨까요</a:t>
            </a:r>
            <a:r>
              <a:rPr kumimoji="0" lang="en-US" altLang="ko-KR" sz="1800" b="1" i="0" u="none" strike="noStrike" kern="1200" cap="none" spc="-100" normalizeH="0" baseline="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?</a:t>
            </a:r>
          </a:p>
        </p:txBody>
      </p:sp>
      <p:sp>
        <p:nvSpPr>
          <p:cNvPr id="26" name="TextBox 20"/>
          <p:cNvSpPr txBox="1"/>
          <p:nvPr/>
        </p:nvSpPr>
        <p:spPr>
          <a:xfrm>
            <a:off x="86211" y="1094416"/>
            <a:ext cx="3428021" cy="1838517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 </a:t>
            </a: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1]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en-US" altLang="ko-KR" sz="1050" b="1" spc="-150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『</a:t>
            </a:r>
            <a:r>
              <a:rPr lang="ko-KR" altLang="en-US" sz="1050" b="1" spc="-150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거꾸로 흐르는 강 ② 한나 </a:t>
            </a:r>
            <a:r>
              <a:rPr lang="en-US" altLang="ko-KR" sz="1050" b="1" spc="-150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』   </a:t>
            </a:r>
            <a:r>
              <a:rPr lang="ko-KR" altLang="en-US" sz="1050" b="1" spc="-150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퀴즈 풀기</a:t>
            </a:r>
          </a:p>
          <a:p>
            <a:pPr>
              <a:lnSpc>
                <a:spcPct val="150000"/>
              </a:lnSpc>
            </a:pPr>
            <a:r>
              <a:rPr lang="ko-KR" altLang="en-US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독서 후 내용을 파악하는 질문과 답을 해봅니다</a:t>
            </a:r>
            <a:r>
              <a:rPr lang="en-US" altLang="ko-KR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  <a:p>
            <a:endParaRPr lang="en-US" altLang="ko-KR" sz="1050" b="1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 </a:t>
            </a: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2] </a:t>
            </a:r>
            <a:r>
              <a:rPr lang="ko-KR" altLang="en-US" sz="1050" b="1" dirty="0" err="1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익히기</a:t>
            </a:r>
          </a:p>
          <a:p>
            <a:pPr>
              <a:lnSpc>
                <a:spcPct val="150000"/>
              </a:lnSpc>
            </a:pPr>
            <a:r>
              <a:rPr lang="ko-KR" altLang="en-US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한국 </a:t>
            </a:r>
            <a:r>
              <a:rPr lang="ko-KR" altLang="en-US" sz="1050" b="1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수어와</a:t>
            </a:r>
            <a:r>
              <a:rPr lang="ko-KR" altLang="en-US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프랑스 </a:t>
            </a:r>
            <a:r>
              <a:rPr lang="ko-KR" altLang="en-US" sz="1050" b="1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수어를</a:t>
            </a:r>
            <a:r>
              <a:rPr lang="ko-KR" altLang="en-US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익혀봅니다</a:t>
            </a:r>
            <a:r>
              <a:rPr lang="en-US" altLang="ko-KR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  <a:p>
            <a:endParaRPr lang="en-US" altLang="ko-KR" sz="1050" b="1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 </a:t>
            </a:r>
            <a:r>
              <a:rPr lang="en-US" altLang="ko-KR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3] </a:t>
            </a:r>
            <a:r>
              <a:rPr lang="ko-KR" altLang="en-US" sz="1050" b="1" dirty="0">
                <a:solidFill>
                  <a:schemeClr val="accent4">
                    <a:lumMod val="7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이어질 이야기 상상하여 쓰기</a:t>
            </a:r>
          </a:p>
          <a:p>
            <a:pPr>
              <a:lnSpc>
                <a:spcPct val="150000"/>
              </a:lnSpc>
            </a:pPr>
            <a:r>
              <a:rPr lang="ko-KR" altLang="en-US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이어질 이야기를 상상하여 쓰고 발표합니다</a:t>
            </a:r>
            <a:r>
              <a:rPr lang="en-US" altLang="ko-KR" sz="105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2852" y="404813"/>
            <a:ext cx="697247" cy="928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210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73523"/>
            <a:ext cx="3600451" cy="58477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algn="ctr"/>
            <a:r>
              <a:rPr lang="ko-KR" altLang="en-US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한나는 </a:t>
            </a:r>
            <a:r>
              <a:rPr lang="ko-KR" altLang="en-US" sz="1600" b="1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토멕에게</a:t>
            </a:r>
            <a:r>
              <a:rPr lang="ko-KR" altLang="en-US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endParaRPr lang="en-US" altLang="ko-KR" sz="1600" b="1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/>
            <a:r>
              <a:rPr lang="ko-KR" altLang="en-US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자신의 모험 이야기를</a:t>
            </a:r>
            <a:r>
              <a:rPr lang="en-US" altLang="ko-KR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ko-KR" altLang="en-US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들려줍니다</a:t>
            </a:r>
            <a:r>
              <a:rPr lang="en-US" altLang="ko-KR" sz="16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067" y="1287645"/>
            <a:ext cx="2620315" cy="17032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7913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51286"/>
            <a:ext cx="3600451" cy="523220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algn="ctr"/>
            <a:r>
              <a:rPr lang="ko-KR" altLang="en-US" sz="14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한나는 거꾸로 흐르는 강으로 가면서 </a:t>
            </a:r>
            <a:endParaRPr lang="en-US" altLang="ko-KR" sz="1400" b="1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/>
            <a:r>
              <a:rPr lang="ko-KR" altLang="en-US" sz="14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어떤 모험을 했을까요</a:t>
            </a:r>
            <a:r>
              <a:rPr lang="en-US" altLang="ko-KR" sz="14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?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78" y="1114353"/>
            <a:ext cx="2258894" cy="1858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4277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21" name="TextBox 8"/>
          <p:cNvSpPr txBox="1"/>
          <p:nvPr/>
        </p:nvSpPr>
        <p:spPr>
          <a:xfrm>
            <a:off x="-1" y="417582"/>
            <a:ext cx="3600451" cy="203132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ko-KR" altLang="en-US" sz="14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모험으로 가득 찬 이야기 </a:t>
            </a: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ko-KR" sz="1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『</a:t>
            </a:r>
            <a:r>
              <a:rPr lang="ko-KR" altLang="en-US" sz="14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거꾸로 흐르는 강 </a:t>
            </a:r>
            <a:r>
              <a:rPr lang="ko-KR" altLang="en-US" sz="1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② 한나</a:t>
            </a:r>
            <a:r>
              <a:rPr lang="en-US" altLang="ko-KR" sz="14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』  </a:t>
            </a:r>
          </a:p>
          <a:p>
            <a:pPr algn="ctr">
              <a:defRPr/>
            </a:pPr>
            <a:r>
              <a:rPr lang="ko-KR" altLang="en-US" sz="14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아이들과 함께 읽어볼까요</a:t>
            </a:r>
            <a:r>
              <a:rPr lang="en-US" altLang="ko-KR" sz="14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?</a:t>
            </a: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defRPr/>
            </a:pPr>
            <a:endParaRPr lang="en-US" altLang="ko-KR" sz="14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729" y="1276351"/>
            <a:ext cx="1335196" cy="177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2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22" name="TextBox 12"/>
          <p:cNvSpPr txBox="1"/>
          <p:nvPr/>
        </p:nvSpPr>
        <p:spPr>
          <a:xfrm>
            <a:off x="238129" y="379096"/>
            <a:ext cx="2838005" cy="400110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anchor="t">
            <a:spAutoFit/>
          </a:bodyPr>
          <a:lstStyle/>
          <a:p>
            <a:pPr lvl="0" defTabSz="914400">
              <a:spcBef>
                <a:spcPts val="0"/>
              </a:spcBef>
              <a:buNone/>
              <a:defRPr/>
            </a:pPr>
            <a:r>
              <a:rPr lang="ko-KR" altLang="en-US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 추천 학년 </a:t>
            </a:r>
            <a:r>
              <a:rPr lang="en-US" altLang="ko-KR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:</a:t>
            </a:r>
            <a:r>
              <a:rPr lang="ko-KR" altLang="en-US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 </a:t>
            </a:r>
            <a:r>
              <a:rPr lang="en-US" altLang="ko-KR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3,4</a:t>
            </a:r>
            <a:r>
              <a:rPr lang="ko-KR" altLang="en-US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학년</a:t>
            </a:r>
            <a:endParaRPr lang="ko-KR" altLang="en-US" sz="2000" spc="-100" dirty="0">
              <a:solidFill>
                <a:schemeClr val="accent4"/>
              </a:solidFill>
              <a:latin typeface="나눔스퀘어_ac ExtraBold" panose="020B0600000101010101" pitchFamily="50" charset="-127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132588" y="805248"/>
            <a:ext cx="32240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kumimoji="0" lang="ko-KR" altLang="en-US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</a:t>
            </a:r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1] </a:t>
            </a:r>
            <a:r>
              <a:rPr lang="en-US" altLang="ko-KR" sz="11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『</a:t>
            </a:r>
            <a:r>
              <a:rPr lang="ko-KR" altLang="en-US" sz="11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거꾸로 흐르는 강 ② 한나 </a:t>
            </a:r>
            <a:r>
              <a:rPr lang="en-US" altLang="ko-KR" sz="11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』   </a:t>
            </a:r>
            <a:r>
              <a:rPr lang="ko-KR" altLang="en-US" sz="1100" b="1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퀴즈 풀기</a:t>
            </a:r>
          </a:p>
          <a:p>
            <a:pPr marL="0" indent="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kumimoji="0" lang="ko-KR" altLang="en-US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</a:t>
            </a:r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2] </a:t>
            </a:r>
            <a:r>
              <a:rPr lang="ko-KR" altLang="en-US" sz="1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ko-KR" altLang="en-US" sz="1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r>
              <a:rPr lang="ko-KR" altLang="en-US" sz="1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익히기</a:t>
            </a:r>
            <a:endParaRPr lang="en-US" altLang="ko-KR" sz="11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marL="0" indent="0" algn="l" defTabSz="914400" rtl="0" eaLnBrk="1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</a:t>
            </a:r>
            <a:r>
              <a:rPr kumimoji="0" lang="ko-KR" altLang="en-US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</a:t>
            </a:r>
            <a:r>
              <a:rPr kumimoji="0" lang="en-US" altLang="ko-KR" sz="1100" b="0" i="0" u="none" strike="noStrike" kern="1200" cap="none" normalizeH="0" baseline="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3] </a:t>
            </a:r>
            <a:r>
              <a:rPr lang="ko-KR" altLang="en-US" sz="1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이어질 이야기 상상하여 쓰기</a:t>
            </a:r>
            <a:endParaRPr kumimoji="0" lang="en-US" altLang="ko-KR" sz="1100" b="0" i="0" u="none" strike="noStrike" kern="1200" cap="none" normalizeH="0" baseline="0" dirty="0">
              <a:latin typeface="나눔스퀘어_ac ExtraBold" panose="020B0600000101010101" pitchFamily="50" charset="-127"/>
            </a:endParaRPr>
          </a:p>
        </p:txBody>
      </p:sp>
      <p:sp>
        <p:nvSpPr>
          <p:cNvPr id="24" name="TextBox 17"/>
          <p:cNvSpPr txBox="1"/>
          <p:nvPr/>
        </p:nvSpPr>
        <p:spPr>
          <a:xfrm>
            <a:off x="132589" y="2080610"/>
            <a:ext cx="346786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[4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국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05-05]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재미나 감동을 느끼며 작품을 즐겨 감상하는 태도를 지닌다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  <a:p>
            <a:pPr>
              <a:defRPr/>
            </a:pP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[4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국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05-03]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이야기의 흐름을 파악하여 이어질 내용을 상상하고 표현한다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  <a:p>
            <a:pPr>
              <a:defRPr/>
            </a:pP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[4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국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03-05]</a:t>
            </a:r>
            <a:r>
              <a:rPr lang="ko-KR" altLang="en-US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쓰기에 자신감을 갖고 자신의 글을 적극적으로 나누는 태도를 지닌다</a:t>
            </a:r>
            <a:r>
              <a:rPr lang="en-US" altLang="ko-KR" sz="12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</a:p>
        </p:txBody>
      </p:sp>
      <p:sp>
        <p:nvSpPr>
          <p:cNvPr id="25" name="TextBox 21"/>
          <p:cNvSpPr txBox="1"/>
          <p:nvPr/>
        </p:nvSpPr>
        <p:spPr>
          <a:xfrm>
            <a:off x="238129" y="1663293"/>
            <a:ext cx="1717280" cy="400110"/>
          </a:xfrm>
          <a:prstGeom prst="rect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anchor="t">
            <a:spAutoFit/>
          </a:bodyPr>
          <a:lstStyle/>
          <a:p>
            <a:pPr lvl="0" defTabSz="914400">
              <a:spcBef>
                <a:spcPts val="0"/>
              </a:spcBef>
              <a:buNone/>
              <a:defRPr/>
            </a:pPr>
            <a:r>
              <a:rPr lang="ko-KR" altLang="en-US" sz="2000" spc="-100" dirty="0">
                <a:solidFill>
                  <a:schemeClr val="accent4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관련 성취기준</a:t>
            </a:r>
            <a:endParaRPr lang="ko-KR" altLang="en-US" sz="2000" spc="-100" dirty="0">
              <a:solidFill>
                <a:schemeClr val="accent4"/>
              </a:solidFill>
              <a:latin typeface="나눔스퀘어_ac ExtraBold" panose="020B0600000101010101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4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459410"/>
            <a:ext cx="3600451" cy="338554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수업 </a:t>
            </a:r>
            <a:r>
              <a:rPr lang="ko-KR" altLang="en-US" sz="1600" spc="-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수업</a:t>
            </a: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활용 </a:t>
            </a:r>
            <a:r>
              <a:rPr lang="en-US" altLang="ko-KR" sz="1600" spc="-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ppt</a:t>
            </a:r>
            <a:endParaRPr lang="ko-KR" altLang="en-US" sz="1600" spc="-10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5" y="982861"/>
            <a:ext cx="1733553" cy="97512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6" y="982862"/>
            <a:ext cx="1733550" cy="97512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4" y="2032990"/>
            <a:ext cx="1733554" cy="97512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6" y="2032992"/>
            <a:ext cx="1733550" cy="975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6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" y="538185"/>
            <a:ext cx="3600451" cy="338554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algn="ctr">
              <a:defRPr/>
            </a:pPr>
            <a:r>
              <a:rPr lang="en-US" altLang="ko-KR" sz="1600" b="1" spc="-1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『</a:t>
            </a:r>
            <a:r>
              <a:rPr lang="ko-KR" altLang="en-US" sz="1600" b="1" spc="-1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거꾸로 흐르는 강 ② 한나 </a:t>
            </a:r>
            <a:r>
              <a:rPr lang="en-US" altLang="ko-KR" sz="1600" b="1" spc="-1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』   </a:t>
            </a:r>
            <a:r>
              <a:rPr lang="ko-KR" altLang="en-US" sz="1600" b="1" spc="-1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퀴즈 풀기  </a:t>
            </a:r>
            <a:r>
              <a:rPr lang="ko-KR" altLang="en-US" sz="1600" spc="-15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활동지</a:t>
            </a:r>
            <a:endParaRPr lang="en-US" altLang="ko-KR" sz="1600" spc="-15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8099"/>
            <a:ext cx="3600450" cy="202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92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" y="538185"/>
            <a:ext cx="3600451" cy="338554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ko-KR" altLang="en-US" sz="1600" spc="-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익히기</a:t>
            </a:r>
            <a:r>
              <a:rPr lang="en-US" altLang="ko-KR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</a:t>
            </a: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프랑스 </a:t>
            </a:r>
            <a:r>
              <a:rPr lang="ko-KR" altLang="en-US" sz="1600" spc="-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r>
              <a:rPr lang="en-US" altLang="ko-KR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 </a:t>
            </a: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한국 </a:t>
            </a:r>
            <a:r>
              <a:rPr lang="ko-KR" altLang="en-US" sz="1600" spc="-100" dirty="0" err="1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수어</a:t>
            </a:r>
            <a:r>
              <a:rPr lang="en-US" altLang="ko-KR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7623"/>
            <a:ext cx="3600450" cy="202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7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3600452" cy="36004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" y="555695"/>
            <a:ext cx="3600451" cy="338554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ko-KR" altLang="en-US" sz="1600" spc="-10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이어질 이야기 상상하여 쓰기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852" y="3369543"/>
            <a:ext cx="746323" cy="23090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8098"/>
            <a:ext cx="3600450" cy="202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7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226</Words>
  <Application>Microsoft Office PowerPoint</Application>
  <PresentationFormat>사용자 지정</PresentationFormat>
  <Paragraphs>47</Paragraphs>
  <Slides>10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나눔고딕</vt:lpstr>
      <vt:lpstr>나눔스퀘어_ac ExtraBold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dnh86</dc:creator>
  <cp:lastModifiedBy>User</cp:lastModifiedBy>
  <cp:revision>194</cp:revision>
  <dcterms:created xsi:type="dcterms:W3CDTF">2022-01-19T15:41:33Z</dcterms:created>
  <dcterms:modified xsi:type="dcterms:W3CDTF">2022-02-14T05:10:58Z</dcterms:modified>
</cp:coreProperties>
</file>